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46" r:id="rId2"/>
    <p:sldId id="302" r:id="rId3"/>
    <p:sldId id="339" r:id="rId4"/>
    <p:sldId id="340" r:id="rId5"/>
    <p:sldId id="303" r:id="rId6"/>
    <p:sldId id="337" r:id="rId7"/>
    <p:sldId id="312" r:id="rId8"/>
    <p:sldId id="313" r:id="rId9"/>
    <p:sldId id="314" r:id="rId10"/>
    <p:sldId id="291" r:id="rId11"/>
    <p:sldId id="304" r:id="rId12"/>
    <p:sldId id="336" r:id="rId13"/>
    <p:sldId id="315" r:id="rId14"/>
    <p:sldId id="341" r:id="rId15"/>
    <p:sldId id="342" r:id="rId16"/>
    <p:sldId id="317" r:id="rId17"/>
    <p:sldId id="318" r:id="rId18"/>
    <p:sldId id="319" r:id="rId19"/>
    <p:sldId id="320" r:id="rId20"/>
    <p:sldId id="321" r:id="rId21"/>
    <p:sldId id="323" r:id="rId22"/>
    <p:sldId id="338" r:id="rId23"/>
    <p:sldId id="324" r:id="rId24"/>
    <p:sldId id="325" r:id="rId25"/>
    <p:sldId id="327" r:id="rId26"/>
    <p:sldId id="344" r:id="rId27"/>
    <p:sldId id="345" r:id="rId28"/>
    <p:sldId id="32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ussein"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p:normalViewPr>
  <p:slideViewPr>
    <p:cSldViewPr snapToGrid="0">
      <p:cViewPr>
        <p:scale>
          <a:sx n="70" d="100"/>
          <a:sy n="70" d="100"/>
        </p:scale>
        <p:origin x="-1404"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FE9E7D-0A4D-49F6-9484-27EB43C9E8BA}" type="datetimeFigureOut">
              <a:rPr lang="en-US" smtClean="0"/>
              <a:t>2025-04-05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09A06-1EC9-4F19-8EC5-FBB8006BD9A6}" type="slidenum">
              <a:rPr lang="en-US" smtClean="0"/>
              <a:t>‹#›</a:t>
            </a:fld>
            <a:endParaRPr lang="en-US"/>
          </a:p>
        </p:txBody>
      </p:sp>
    </p:spTree>
    <p:extLst>
      <p:ext uri="{BB962C8B-B14F-4D97-AF65-F5344CB8AC3E}">
        <p14:creationId xmlns:p14="http://schemas.microsoft.com/office/powerpoint/2010/main" val="3314168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89AF73-F288-47BA-A6DD-759E0E43C3DD}" type="datetimeFigureOut">
              <a:rPr lang="en-US" smtClean="0"/>
              <a:t>2025-04-05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D735C-974E-4AD1-91D4-58CD2145AE6D}" type="slidenum">
              <a:rPr lang="en-US" smtClean="0"/>
              <a:t>‹#›</a:t>
            </a:fld>
            <a:endParaRPr lang="en-US"/>
          </a:p>
        </p:txBody>
      </p:sp>
    </p:spTree>
    <p:extLst>
      <p:ext uri="{BB962C8B-B14F-4D97-AF65-F5344CB8AC3E}">
        <p14:creationId xmlns:p14="http://schemas.microsoft.com/office/powerpoint/2010/main" val="3807492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9AF73-F288-47BA-A6DD-759E0E43C3DD}" type="datetimeFigureOut">
              <a:rPr lang="en-US" smtClean="0"/>
              <a:t>2025-04-05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D735C-974E-4AD1-91D4-58CD2145AE6D}" type="slidenum">
              <a:rPr lang="en-US" smtClean="0"/>
              <a:t>‹#›</a:t>
            </a:fld>
            <a:endParaRPr lang="en-US"/>
          </a:p>
        </p:txBody>
      </p:sp>
    </p:spTree>
    <p:extLst>
      <p:ext uri="{BB962C8B-B14F-4D97-AF65-F5344CB8AC3E}">
        <p14:creationId xmlns:p14="http://schemas.microsoft.com/office/powerpoint/2010/main" val="1341111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9AF73-F288-47BA-A6DD-759E0E43C3DD}" type="datetimeFigureOut">
              <a:rPr lang="en-US" smtClean="0"/>
              <a:t>2025-04-05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D735C-974E-4AD1-91D4-58CD2145AE6D}" type="slidenum">
              <a:rPr lang="en-US" smtClean="0"/>
              <a:t>‹#›</a:t>
            </a:fld>
            <a:endParaRPr lang="en-US"/>
          </a:p>
        </p:txBody>
      </p:sp>
    </p:spTree>
    <p:extLst>
      <p:ext uri="{BB962C8B-B14F-4D97-AF65-F5344CB8AC3E}">
        <p14:creationId xmlns:p14="http://schemas.microsoft.com/office/powerpoint/2010/main" val="3313144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9AF73-F288-47BA-A6DD-759E0E43C3DD}" type="datetimeFigureOut">
              <a:rPr lang="en-US" smtClean="0"/>
              <a:t>2025-04-05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D735C-974E-4AD1-91D4-58CD2145AE6D}" type="slidenum">
              <a:rPr lang="en-US" smtClean="0"/>
              <a:t>‹#›</a:t>
            </a:fld>
            <a:endParaRPr lang="en-US"/>
          </a:p>
        </p:txBody>
      </p:sp>
    </p:spTree>
    <p:extLst>
      <p:ext uri="{BB962C8B-B14F-4D97-AF65-F5344CB8AC3E}">
        <p14:creationId xmlns:p14="http://schemas.microsoft.com/office/powerpoint/2010/main" val="175095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89AF73-F288-47BA-A6DD-759E0E43C3DD}" type="datetimeFigureOut">
              <a:rPr lang="en-US" smtClean="0"/>
              <a:t>2025-04-05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D735C-974E-4AD1-91D4-58CD2145AE6D}" type="slidenum">
              <a:rPr lang="en-US" smtClean="0"/>
              <a:t>‹#›</a:t>
            </a:fld>
            <a:endParaRPr lang="en-US"/>
          </a:p>
        </p:txBody>
      </p:sp>
    </p:spTree>
    <p:extLst>
      <p:ext uri="{BB962C8B-B14F-4D97-AF65-F5344CB8AC3E}">
        <p14:creationId xmlns:p14="http://schemas.microsoft.com/office/powerpoint/2010/main" val="398356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89AF73-F288-47BA-A6DD-759E0E43C3DD}" type="datetimeFigureOut">
              <a:rPr lang="en-US" smtClean="0"/>
              <a:t>2025-04-05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D735C-974E-4AD1-91D4-58CD2145AE6D}" type="slidenum">
              <a:rPr lang="en-US" smtClean="0"/>
              <a:t>‹#›</a:t>
            </a:fld>
            <a:endParaRPr lang="en-US"/>
          </a:p>
        </p:txBody>
      </p:sp>
    </p:spTree>
    <p:extLst>
      <p:ext uri="{BB962C8B-B14F-4D97-AF65-F5344CB8AC3E}">
        <p14:creationId xmlns:p14="http://schemas.microsoft.com/office/powerpoint/2010/main" val="3716454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89AF73-F288-47BA-A6DD-759E0E43C3DD}" type="datetimeFigureOut">
              <a:rPr lang="en-US" smtClean="0"/>
              <a:t>2025-04-05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5D735C-974E-4AD1-91D4-58CD2145AE6D}" type="slidenum">
              <a:rPr lang="en-US" smtClean="0"/>
              <a:t>‹#›</a:t>
            </a:fld>
            <a:endParaRPr lang="en-US"/>
          </a:p>
        </p:txBody>
      </p:sp>
    </p:spTree>
    <p:extLst>
      <p:ext uri="{BB962C8B-B14F-4D97-AF65-F5344CB8AC3E}">
        <p14:creationId xmlns:p14="http://schemas.microsoft.com/office/powerpoint/2010/main" val="2311747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89AF73-F288-47BA-A6DD-759E0E43C3DD}" type="datetimeFigureOut">
              <a:rPr lang="en-US" smtClean="0"/>
              <a:t>2025-04-05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5D735C-974E-4AD1-91D4-58CD2145AE6D}" type="slidenum">
              <a:rPr lang="en-US" smtClean="0"/>
              <a:t>‹#›</a:t>
            </a:fld>
            <a:endParaRPr lang="en-US"/>
          </a:p>
        </p:txBody>
      </p:sp>
    </p:spTree>
    <p:extLst>
      <p:ext uri="{BB962C8B-B14F-4D97-AF65-F5344CB8AC3E}">
        <p14:creationId xmlns:p14="http://schemas.microsoft.com/office/powerpoint/2010/main" val="2600505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9AF73-F288-47BA-A6DD-759E0E43C3DD}" type="datetimeFigureOut">
              <a:rPr lang="en-US" smtClean="0"/>
              <a:t>2025-04-05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5D735C-974E-4AD1-91D4-58CD2145AE6D}" type="slidenum">
              <a:rPr lang="en-US" smtClean="0"/>
              <a:t>‹#›</a:t>
            </a:fld>
            <a:endParaRPr lang="en-US"/>
          </a:p>
        </p:txBody>
      </p:sp>
    </p:spTree>
    <p:extLst>
      <p:ext uri="{BB962C8B-B14F-4D97-AF65-F5344CB8AC3E}">
        <p14:creationId xmlns:p14="http://schemas.microsoft.com/office/powerpoint/2010/main" val="3346683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89AF73-F288-47BA-A6DD-759E0E43C3DD}" type="datetimeFigureOut">
              <a:rPr lang="en-US" smtClean="0"/>
              <a:t>2025-04-05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D735C-974E-4AD1-91D4-58CD2145AE6D}" type="slidenum">
              <a:rPr lang="en-US" smtClean="0"/>
              <a:t>‹#›</a:t>
            </a:fld>
            <a:endParaRPr lang="en-US"/>
          </a:p>
        </p:txBody>
      </p:sp>
    </p:spTree>
    <p:extLst>
      <p:ext uri="{BB962C8B-B14F-4D97-AF65-F5344CB8AC3E}">
        <p14:creationId xmlns:p14="http://schemas.microsoft.com/office/powerpoint/2010/main" val="2151717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89AF73-F288-47BA-A6DD-759E0E43C3DD}" type="datetimeFigureOut">
              <a:rPr lang="en-US" smtClean="0"/>
              <a:t>2025-04-05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D735C-974E-4AD1-91D4-58CD2145AE6D}" type="slidenum">
              <a:rPr lang="en-US" smtClean="0"/>
              <a:t>‹#›</a:t>
            </a:fld>
            <a:endParaRPr lang="en-US"/>
          </a:p>
        </p:txBody>
      </p:sp>
    </p:spTree>
    <p:extLst>
      <p:ext uri="{BB962C8B-B14F-4D97-AF65-F5344CB8AC3E}">
        <p14:creationId xmlns:p14="http://schemas.microsoft.com/office/powerpoint/2010/main" val="373125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89AF73-F288-47BA-A6DD-759E0E43C3DD}" type="datetimeFigureOut">
              <a:rPr lang="en-US" smtClean="0"/>
              <a:t>2025-04-05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D735C-974E-4AD1-91D4-58CD2145AE6D}" type="slidenum">
              <a:rPr lang="en-US" smtClean="0"/>
              <a:t>‹#›</a:t>
            </a:fld>
            <a:endParaRPr lang="en-US"/>
          </a:p>
        </p:txBody>
      </p:sp>
    </p:spTree>
    <p:extLst>
      <p:ext uri="{BB962C8B-B14F-4D97-AF65-F5344CB8AC3E}">
        <p14:creationId xmlns:p14="http://schemas.microsoft.com/office/powerpoint/2010/main" val="2412996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6.png"/><Relationship Id="rId7" Type="http://schemas.openxmlformats.org/officeDocument/2006/relationships/image" Target="../media/image29.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png"/><Relationship Id="rId7" Type="http://schemas.openxmlformats.org/officeDocument/2006/relationships/image" Target="../media/image41.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1.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063" y="5657671"/>
            <a:ext cx="9144000" cy="120032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sz="1600" b="1" dirty="0">
                <a:solidFill>
                  <a:srgbClr val="0070C0"/>
                </a:solidFill>
              </a:rPr>
              <a:t>.</a:t>
            </a:r>
          </a:p>
        </p:txBody>
      </p:sp>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 name="Subtitle 4"/>
          <p:cNvSpPr>
            <a:spLocks noGrp="1"/>
          </p:cNvSpPr>
          <p:nvPr>
            <p:ph type="subTitle" idx="1"/>
          </p:nvPr>
        </p:nvSpPr>
        <p:spPr>
          <a:xfrm>
            <a:off x="5105400" y="0"/>
            <a:ext cx="3886200" cy="704275"/>
          </a:xfrm>
        </p:spPr>
        <p:txBody>
          <a:bodyPr>
            <a:noAutofit/>
          </a:bodyPr>
          <a:lstStyle/>
          <a:p>
            <a:pPr algn="ctr">
              <a:lnSpc>
                <a:spcPct val="100000"/>
              </a:lnSpc>
              <a:spcBef>
                <a:spcPts val="0"/>
              </a:spcBef>
            </a:pPr>
            <a:r>
              <a:rPr lang="en-US" sz="1400" spc="200" dirty="0">
                <a:solidFill>
                  <a:srgbClr val="002060"/>
                </a:solidFill>
                <a:latin typeface="Berlin Sans FB Demi" panose="020E0802020502020306" pitchFamily="34" charset="0"/>
              </a:rPr>
              <a:t>Ministry Of Higher Education</a:t>
            </a:r>
          </a:p>
          <a:p>
            <a:pPr algn="ctr">
              <a:lnSpc>
                <a:spcPct val="100000"/>
              </a:lnSpc>
              <a:spcBef>
                <a:spcPts val="0"/>
              </a:spcBef>
            </a:pPr>
            <a:r>
              <a:rPr lang="en-US" sz="1400" spc="200" dirty="0">
                <a:solidFill>
                  <a:srgbClr val="002060"/>
                </a:solidFill>
                <a:latin typeface="Berlin Sans FB Demi" panose="020E0802020502020306" pitchFamily="34" charset="0"/>
              </a:rPr>
              <a:t>And Scientific Research</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spcBef>
                <a:spcPts val="0"/>
              </a:spcBef>
              <a:spcAft>
                <a:spcPts val="0"/>
              </a:spcAft>
            </a:pPr>
            <a:r>
              <a:rPr lang="en-US" sz="1400" cap="none" dirty="0">
                <a:solidFill>
                  <a:srgbClr val="002060"/>
                </a:solidFill>
                <a:latin typeface="Berlin Sans FB Demi" panose="020E0802020502020306" pitchFamily="34" charset="0"/>
              </a:rPr>
              <a:t>University Of </a:t>
            </a:r>
            <a:r>
              <a:rPr lang="en-US" sz="1400" cap="none" dirty="0" err="1">
                <a:solidFill>
                  <a:srgbClr val="002060"/>
                </a:solidFill>
                <a:latin typeface="Berlin Sans FB Demi" panose="020E0802020502020306" pitchFamily="34" charset="0"/>
              </a:rPr>
              <a:t>Basrah</a:t>
            </a:r>
            <a:endParaRPr lang="en-US" sz="1400" cap="none" dirty="0">
              <a:solidFill>
                <a:srgbClr val="002060"/>
              </a:solidFill>
              <a:latin typeface="Berlin Sans FB Demi" panose="020E0802020502020306" pitchFamily="34" charset="0"/>
            </a:endParaRPr>
          </a:p>
          <a:p>
            <a:pPr algn="ctr">
              <a:lnSpc>
                <a:spcPct val="100000"/>
              </a:lnSpc>
              <a:spcBef>
                <a:spcPts val="0"/>
              </a:spcBef>
              <a:spcAft>
                <a:spcPts val="0"/>
              </a:spcAft>
            </a:pPr>
            <a:r>
              <a:rPr lang="en-US" sz="1400" cap="none" dirty="0">
                <a:solidFill>
                  <a:srgbClr val="002060"/>
                </a:solidFill>
                <a:latin typeface="Berlin Sans FB Demi" panose="020E0802020502020306" pitchFamily="34" charset="0"/>
              </a:rPr>
              <a:t>Al-</a:t>
            </a:r>
            <a:r>
              <a:rPr lang="en-US" sz="1400" cap="none" dirty="0" err="1">
                <a:solidFill>
                  <a:srgbClr val="002060"/>
                </a:solidFill>
                <a:latin typeface="Berlin Sans FB Demi" panose="020E0802020502020306" pitchFamily="34" charset="0"/>
              </a:rPr>
              <a:t>Zahraa</a:t>
            </a:r>
            <a:r>
              <a:rPr lang="en-US" sz="1400" cap="none" dirty="0">
                <a:solidFill>
                  <a:srgbClr val="002060"/>
                </a:solidFill>
                <a:latin typeface="Berlin Sans FB Demi" panose="020E0802020502020306" pitchFamily="34" charset="0"/>
              </a:rPr>
              <a:t> College Of Medicine</a:t>
            </a:r>
          </a:p>
        </p:txBody>
      </p:sp>
      <p:sp>
        <p:nvSpPr>
          <p:cNvPr id="10" name="TextBox 9"/>
          <p:cNvSpPr txBox="1"/>
          <p:nvPr/>
        </p:nvSpPr>
        <p:spPr>
          <a:xfrm>
            <a:off x="173162" y="3005939"/>
            <a:ext cx="2992070" cy="2431435"/>
          </a:xfrm>
          <a:prstGeom prst="rect">
            <a:avLst/>
          </a:prstGeom>
          <a:noFill/>
        </p:spPr>
        <p:txBody>
          <a:bodyPr wrap="square" rtlCol="0">
            <a:spAutoFit/>
          </a:bodyPr>
          <a:lstStyle/>
          <a:p>
            <a:r>
              <a:rPr lang="en-US" sz="2400" b="1" dirty="0"/>
              <a:t>Module staff:</a:t>
            </a:r>
          </a:p>
          <a:p>
            <a:pPr marL="12700"/>
            <a:r>
              <a:rPr lang="en-US" sz="1600" b="1" spc="25" dirty="0">
                <a:solidFill>
                  <a:srgbClr val="FF0000"/>
                </a:solidFill>
                <a:cs typeface="Calibri"/>
              </a:rPr>
              <a:t>Dr. Ban M.  </a:t>
            </a:r>
            <a:r>
              <a:rPr lang="en-US" sz="1600" b="1" spc="25" dirty="0" err="1" smtClean="0">
                <a:solidFill>
                  <a:srgbClr val="FF0000"/>
                </a:solidFill>
                <a:cs typeface="Calibri"/>
              </a:rPr>
              <a:t>Saleh</a:t>
            </a:r>
            <a:endParaRPr lang="en-US" sz="1600" b="1" spc="25" dirty="0" smtClean="0">
              <a:solidFill>
                <a:srgbClr val="FF0000"/>
              </a:solidFill>
              <a:cs typeface="Calibri"/>
            </a:endParaRPr>
          </a:p>
          <a:p>
            <a:pPr marL="12700"/>
            <a:r>
              <a:rPr lang="en-US" sz="1600" b="1" spc="25" dirty="0">
                <a:solidFill>
                  <a:srgbClr val="FF0000"/>
                </a:solidFill>
                <a:cs typeface="Calibri"/>
              </a:rPr>
              <a:t>Dr. </a:t>
            </a:r>
            <a:r>
              <a:rPr lang="en-US" sz="1600" b="1" spc="25" dirty="0" err="1">
                <a:solidFill>
                  <a:srgbClr val="FF0000"/>
                </a:solidFill>
                <a:cs typeface="Calibri"/>
              </a:rPr>
              <a:t>Abeer</a:t>
            </a:r>
            <a:r>
              <a:rPr lang="en-US" sz="1600" b="1" spc="25" dirty="0">
                <a:solidFill>
                  <a:srgbClr val="FF0000"/>
                </a:solidFill>
                <a:cs typeface="Calibri"/>
              </a:rPr>
              <a:t> </a:t>
            </a:r>
            <a:r>
              <a:rPr lang="en-US" sz="1600" b="1" spc="25" dirty="0" err="1">
                <a:solidFill>
                  <a:srgbClr val="FF0000"/>
                </a:solidFill>
                <a:cs typeface="Calibri"/>
              </a:rPr>
              <a:t>Leyali</a:t>
            </a:r>
            <a:r>
              <a:rPr lang="en-US" sz="1600" b="1" spc="25" dirty="0">
                <a:solidFill>
                  <a:srgbClr val="FF0000"/>
                </a:solidFill>
                <a:cs typeface="Calibri"/>
              </a:rPr>
              <a:t> </a:t>
            </a:r>
            <a:r>
              <a:rPr lang="en-US" sz="1600" b="1" spc="25" dirty="0" smtClean="0">
                <a:solidFill>
                  <a:srgbClr val="FF0000"/>
                </a:solidFill>
                <a:cs typeface="Calibri"/>
              </a:rPr>
              <a:t>Mohammed</a:t>
            </a:r>
            <a:endParaRPr lang="en-US" sz="1600" b="1" spc="25" dirty="0">
              <a:solidFill>
                <a:srgbClr val="FF0000"/>
              </a:solidFill>
              <a:cs typeface="Calibri"/>
            </a:endParaRPr>
          </a:p>
          <a:p>
            <a:pPr marL="12700"/>
            <a:r>
              <a:rPr lang="en-US" sz="1600" b="1" spc="25" dirty="0" smtClean="0">
                <a:solidFill>
                  <a:prstClr val="black"/>
                </a:solidFill>
                <a:cs typeface="Calibri"/>
              </a:rPr>
              <a:t>Dr</a:t>
            </a:r>
            <a:r>
              <a:rPr lang="en-US" sz="1600" b="1" spc="25" dirty="0">
                <a:solidFill>
                  <a:prstClr val="black"/>
                </a:solidFill>
                <a:cs typeface="Calibri"/>
              </a:rPr>
              <a:t>. </a:t>
            </a:r>
            <a:r>
              <a:rPr lang="en-US" sz="1600" b="1" spc="25" dirty="0" err="1">
                <a:solidFill>
                  <a:prstClr val="black"/>
                </a:solidFill>
                <a:cs typeface="Calibri"/>
              </a:rPr>
              <a:t>Hazim</a:t>
            </a:r>
            <a:r>
              <a:rPr lang="en-US" sz="1600" b="1" spc="25" dirty="0">
                <a:solidFill>
                  <a:prstClr val="black"/>
                </a:solidFill>
                <a:cs typeface="Calibri"/>
              </a:rPr>
              <a:t> </a:t>
            </a:r>
            <a:r>
              <a:rPr lang="en-US" sz="1600" b="1" spc="25" dirty="0" err="1">
                <a:solidFill>
                  <a:prstClr val="black"/>
                </a:solidFill>
                <a:cs typeface="Calibri"/>
              </a:rPr>
              <a:t>Talib</a:t>
            </a:r>
            <a:endParaRPr lang="en-US" sz="1600" b="1" spc="25" dirty="0">
              <a:solidFill>
                <a:prstClr val="black"/>
              </a:solidFill>
              <a:cs typeface="Calibri"/>
            </a:endParaRPr>
          </a:p>
          <a:p>
            <a:pPr marL="12700"/>
            <a:r>
              <a:rPr lang="en-US" sz="1600" b="1" spc="25" dirty="0">
                <a:cs typeface="Calibri"/>
              </a:rPr>
              <a:t>Dr.</a:t>
            </a:r>
            <a:r>
              <a:rPr lang="en-US" sz="1600" b="1" spc="25" dirty="0">
                <a:solidFill>
                  <a:srgbClr val="FF0000"/>
                </a:solidFill>
                <a:cs typeface="Calibri"/>
              </a:rPr>
              <a:t> </a:t>
            </a:r>
            <a:r>
              <a:rPr lang="en-US" sz="1600" b="1" spc="25" dirty="0" err="1">
                <a:cs typeface="Calibri"/>
              </a:rPr>
              <a:t>Wameedh</a:t>
            </a:r>
            <a:r>
              <a:rPr lang="en-US" sz="1600" b="1" spc="25" dirty="0">
                <a:cs typeface="Calibri"/>
              </a:rPr>
              <a:t> Hashim </a:t>
            </a:r>
            <a:r>
              <a:rPr lang="en-US" sz="1600" b="1" spc="25" dirty="0" err="1">
                <a:cs typeface="Calibri"/>
              </a:rPr>
              <a:t>Alqatrani</a:t>
            </a:r>
            <a:endParaRPr lang="en-US" sz="1600" b="1" spc="25" dirty="0">
              <a:cs typeface="Calibri"/>
            </a:endParaRPr>
          </a:p>
          <a:p>
            <a:pPr marL="12700"/>
            <a:r>
              <a:rPr lang="en-US" sz="1600" b="1" spc="25" dirty="0">
                <a:solidFill>
                  <a:prstClr val="black"/>
                </a:solidFill>
                <a:cs typeface="Calibri"/>
              </a:rPr>
              <a:t>Dr. Amani </a:t>
            </a:r>
            <a:r>
              <a:rPr lang="en-US" sz="1600" b="1" spc="25" dirty="0" err="1">
                <a:solidFill>
                  <a:prstClr val="black"/>
                </a:solidFill>
                <a:cs typeface="Calibri"/>
              </a:rPr>
              <a:t>Niama</a:t>
            </a:r>
            <a:endParaRPr lang="en-US" sz="1600" b="1" spc="25" dirty="0">
              <a:solidFill>
                <a:prstClr val="black"/>
              </a:solidFill>
              <a:cs typeface="Calibri"/>
            </a:endParaRPr>
          </a:p>
          <a:p>
            <a:pPr marL="12700"/>
            <a:r>
              <a:rPr lang="en-US" sz="1600" b="1" spc="25" dirty="0">
                <a:solidFill>
                  <a:prstClr val="black"/>
                </a:solidFill>
                <a:cs typeface="Calibri"/>
              </a:rPr>
              <a:t>Dr. </a:t>
            </a:r>
            <a:r>
              <a:rPr lang="en-US" sz="1600" b="1" spc="25" dirty="0" err="1">
                <a:solidFill>
                  <a:prstClr val="black"/>
                </a:solidFill>
                <a:cs typeface="Calibri"/>
              </a:rPr>
              <a:t>Zainab</a:t>
            </a:r>
            <a:r>
              <a:rPr lang="en-US" sz="1600" b="1" spc="25" dirty="0">
                <a:solidFill>
                  <a:prstClr val="black"/>
                </a:solidFill>
                <a:cs typeface="Calibri"/>
              </a:rPr>
              <a:t> </a:t>
            </a:r>
            <a:r>
              <a:rPr lang="en-US" sz="1600" b="1" spc="25" dirty="0" err="1">
                <a:solidFill>
                  <a:prstClr val="black"/>
                </a:solidFill>
                <a:cs typeface="Calibri"/>
              </a:rPr>
              <a:t>Muzahim</a:t>
            </a:r>
            <a:endParaRPr lang="en-US" sz="1600" b="1" spc="25" dirty="0">
              <a:solidFill>
                <a:prstClr val="black"/>
              </a:solidFill>
              <a:cs typeface="Calibri"/>
            </a:endParaRPr>
          </a:p>
          <a:p>
            <a:pPr marL="12700"/>
            <a:r>
              <a:rPr lang="en-US" sz="1600" b="1" spc="25" dirty="0" err="1">
                <a:solidFill>
                  <a:prstClr val="black"/>
                </a:solidFill>
                <a:cs typeface="Calibri"/>
              </a:rPr>
              <a:t>Assist.Lect</a:t>
            </a:r>
            <a:r>
              <a:rPr lang="en-US" sz="1600" b="1" spc="25" dirty="0">
                <a:solidFill>
                  <a:prstClr val="black"/>
                </a:solidFill>
                <a:cs typeface="Calibri"/>
              </a:rPr>
              <a:t>. </a:t>
            </a:r>
            <a:r>
              <a:rPr lang="en-US" sz="1600" b="1" spc="25" dirty="0" err="1">
                <a:solidFill>
                  <a:prstClr val="black"/>
                </a:solidFill>
                <a:cs typeface="Calibri"/>
              </a:rPr>
              <a:t>Amna</a:t>
            </a:r>
            <a:r>
              <a:rPr lang="en-US" sz="1600" b="1" spc="25" dirty="0">
                <a:solidFill>
                  <a:prstClr val="black"/>
                </a:solidFill>
                <a:cs typeface="Calibri"/>
              </a:rPr>
              <a:t> Shaker</a:t>
            </a:r>
          </a:p>
          <a:p>
            <a:pPr marL="12700"/>
            <a:r>
              <a:rPr lang="en-US" sz="1600" b="1" spc="25" dirty="0" err="1">
                <a:solidFill>
                  <a:prstClr val="black"/>
                </a:solidFill>
                <a:cs typeface="Calibri"/>
              </a:rPr>
              <a:t>Assist.Lect</a:t>
            </a:r>
            <a:r>
              <a:rPr lang="en-US" sz="1600" b="1" spc="25" dirty="0">
                <a:solidFill>
                  <a:prstClr val="black"/>
                </a:solidFill>
                <a:cs typeface="Calibri"/>
              </a:rPr>
              <a:t>. </a:t>
            </a:r>
            <a:r>
              <a:rPr lang="en-US" sz="1600" b="1" spc="25" dirty="0" err="1">
                <a:solidFill>
                  <a:prstClr val="black"/>
                </a:solidFill>
                <a:cs typeface="Calibri"/>
              </a:rPr>
              <a:t>Amal</a:t>
            </a:r>
            <a:r>
              <a:rPr lang="en-US" sz="1600" b="1" spc="25" dirty="0">
                <a:solidFill>
                  <a:prstClr val="black"/>
                </a:solidFill>
                <a:cs typeface="Calibri"/>
              </a:rPr>
              <a:t> </a:t>
            </a:r>
            <a:r>
              <a:rPr lang="en-US" sz="1600" b="1" spc="25" dirty="0" err="1">
                <a:solidFill>
                  <a:prstClr val="black"/>
                </a:solidFill>
                <a:cs typeface="Calibri"/>
              </a:rPr>
              <a:t>Adil</a:t>
            </a:r>
            <a:endParaRPr lang="en-US" sz="1600" b="1" spc="25" dirty="0">
              <a:solidFill>
                <a:prstClr val="black"/>
              </a:solidFill>
              <a:cs typeface="Calibri"/>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8257735" y="5791201"/>
            <a:ext cx="886265" cy="1043246"/>
          </a:xfrm>
          <a:prstGeom prst="rect">
            <a:avLst/>
          </a:prstGeom>
        </p:spPr>
      </p:pic>
      <p:pic>
        <p:nvPicPr>
          <p:cNvPr id="13" name="Picture 2" descr="ÙØªÙØ¬Ø© Ø¨Ø­Ø« Ø§ÙØµÙØ± Ø¹Ù âªbook iconâ¬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23" y="5721330"/>
            <a:ext cx="480151" cy="4801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ØµÙØ±Ø© Ø°Ø§Øª ØµÙØ©"/>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62" y="6239216"/>
            <a:ext cx="538091" cy="5380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666895"/>
            <a:ext cx="9144000" cy="1200329"/>
          </a:xfrm>
          <a:prstGeom prst="rect">
            <a:avLst/>
          </a:prstGeom>
          <a:noFill/>
        </p:spPr>
        <p:txBody>
          <a:bodyPr wrap="square" rtlCol="0">
            <a:spAutoFit/>
          </a:bodyPr>
          <a:lstStyle/>
          <a:p>
            <a:r>
              <a:rPr lang="en-US" b="1" dirty="0">
                <a:solidFill>
                  <a:srgbClr val="FF0000"/>
                </a:solidFill>
              </a:rPr>
              <a:t>            </a:t>
            </a:r>
            <a:r>
              <a:rPr lang="en-US" b="1" dirty="0"/>
              <a:t>This Lecture was loaded in blackboard and you can find the material in: </a:t>
            </a:r>
          </a:p>
          <a:p>
            <a:r>
              <a:rPr lang="en-US" b="1" dirty="0">
                <a:solidFill>
                  <a:srgbClr val="FF0000"/>
                </a:solidFill>
              </a:rPr>
              <a:t>               (Lippincott’s Illustrated Reviews: Cell and Molecular Biology Chapter 5)</a:t>
            </a:r>
            <a:endParaRPr lang="en-US" b="1" dirty="0"/>
          </a:p>
          <a:p>
            <a:r>
              <a:rPr lang="en-US" b="1" dirty="0">
                <a:solidFill>
                  <a:srgbClr val="0070C0"/>
                </a:solidFill>
              </a:rPr>
              <a:t>            </a:t>
            </a:r>
            <a:r>
              <a:rPr lang="en-US" b="1" dirty="0"/>
              <a:t>For more detailed instructions, any question, or you have a case you need help </a:t>
            </a:r>
          </a:p>
          <a:p>
            <a:r>
              <a:rPr lang="en-US" b="1" dirty="0"/>
              <a:t>            in, please post to the group of session</a:t>
            </a:r>
            <a:endParaRPr lang="en-US" dirty="0"/>
          </a:p>
        </p:txBody>
      </p:sp>
      <p:pic>
        <p:nvPicPr>
          <p:cNvPr id="15" name="Picture 5"/>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3882887" y="1"/>
            <a:ext cx="1484243" cy="685800"/>
          </a:xfrm>
          <a:prstGeom prst="rect">
            <a:avLst/>
          </a:prstGeom>
        </p:spPr>
      </p:pic>
      <p:sp>
        <p:nvSpPr>
          <p:cNvPr id="16" name="TextBox 8"/>
          <p:cNvSpPr txBox="1"/>
          <p:nvPr/>
        </p:nvSpPr>
        <p:spPr>
          <a:xfrm>
            <a:off x="277825" y="659740"/>
            <a:ext cx="8713775" cy="1569660"/>
          </a:xfrm>
          <a:prstGeom prst="rect">
            <a:avLst/>
          </a:prstGeom>
          <a:noFill/>
        </p:spPr>
        <p:txBody>
          <a:bodyPr wrap="square" rtlCol="0">
            <a:spAutoFit/>
          </a:bodyPr>
          <a:lstStyle/>
          <a:p>
            <a:pPr algn="ctr"/>
            <a:r>
              <a:rPr lang="en-US" sz="2400" b="1" dirty="0">
                <a:solidFill>
                  <a:srgbClr val="FF0000"/>
                </a:solidFill>
              </a:rPr>
              <a:t>Module:</a:t>
            </a:r>
            <a:r>
              <a:rPr lang="en-US" sz="2400" dirty="0">
                <a:solidFill>
                  <a:srgbClr val="FF0000"/>
                </a:solidFill>
              </a:rPr>
              <a:t> </a:t>
            </a:r>
            <a:r>
              <a:rPr lang="en-US" sz="2400" b="1" dirty="0">
                <a:solidFill>
                  <a:srgbClr val="FF0000"/>
                </a:solidFill>
              </a:rPr>
              <a:t>Molecule, Gene and Disease</a:t>
            </a:r>
          </a:p>
          <a:p>
            <a:r>
              <a:rPr lang="en-US" sz="2400" b="1" dirty="0">
                <a:solidFill>
                  <a:prstClr val="black"/>
                </a:solidFill>
              </a:rPr>
              <a:t>Semester: 2</a:t>
            </a:r>
          </a:p>
          <a:p>
            <a:r>
              <a:rPr lang="en-US" sz="2400" b="1" dirty="0">
                <a:solidFill>
                  <a:prstClr val="black"/>
                </a:solidFill>
              </a:rPr>
              <a:t>Session: </a:t>
            </a:r>
            <a:r>
              <a:rPr lang="en-US" sz="2400" b="1" dirty="0" smtClean="0">
                <a:solidFill>
                  <a:prstClr val="black"/>
                </a:solidFill>
              </a:rPr>
              <a:t>4, </a:t>
            </a:r>
            <a:r>
              <a:rPr lang="en-US" sz="2400" b="1" dirty="0">
                <a:solidFill>
                  <a:prstClr val="black"/>
                </a:solidFill>
              </a:rPr>
              <a:t>Lecture: </a:t>
            </a:r>
            <a:r>
              <a:rPr lang="en-US" sz="2400" b="1" dirty="0" smtClean="0">
                <a:solidFill>
                  <a:prstClr val="black"/>
                </a:solidFill>
              </a:rPr>
              <a:t>7</a:t>
            </a:r>
            <a:endParaRPr lang="en-US" sz="2400" b="1" dirty="0">
              <a:solidFill>
                <a:prstClr val="black"/>
              </a:solidFill>
            </a:endParaRPr>
          </a:p>
          <a:p>
            <a:r>
              <a:rPr lang="en-US" sz="2400" b="1" dirty="0">
                <a:solidFill>
                  <a:prstClr val="black"/>
                </a:solidFill>
              </a:rPr>
              <a:t>Duration: 2 hr.</a:t>
            </a:r>
          </a:p>
        </p:txBody>
      </p:sp>
      <p:sp>
        <p:nvSpPr>
          <p:cNvPr id="17" name="object 2"/>
          <p:cNvSpPr txBox="1">
            <a:spLocks/>
          </p:cNvSpPr>
          <p:nvPr/>
        </p:nvSpPr>
        <p:spPr>
          <a:xfrm>
            <a:off x="0" y="1988451"/>
            <a:ext cx="9144000" cy="936795"/>
          </a:xfrm>
          <a:prstGeom prst="rect">
            <a:avLst/>
          </a:prstGeom>
        </p:spPr>
        <p:txBody>
          <a:bodyPr vert="horz" wrap="square" lIns="0" tIns="1333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5"/>
              </a:spcBef>
            </a:pPr>
            <a:r>
              <a:rPr lang="en-GB" sz="2400" b="1" dirty="0">
                <a:latin typeface="+mn-lt"/>
              </a:rPr>
              <a:t>Lecture Title</a:t>
            </a:r>
            <a:r>
              <a:rPr lang="en-GB" sz="2400" b="1" dirty="0">
                <a:effectLst>
                  <a:outerShdw blurRad="38100" dist="38100" dir="2700000" algn="tl">
                    <a:srgbClr val="000000">
                      <a:alpha val="43137"/>
                    </a:srgbClr>
                  </a:outerShdw>
                </a:effectLst>
                <a:latin typeface="+mn-lt"/>
              </a:rPr>
              <a:t>:</a:t>
            </a:r>
            <a:r>
              <a:rPr lang="en-GB" sz="2400" b="1" dirty="0">
                <a:effectLst>
                  <a:outerShdw blurRad="38100" dist="38100" dir="2700000" algn="tl">
                    <a:srgbClr val="000000">
                      <a:alpha val="43137"/>
                    </a:srgbClr>
                  </a:outerShdw>
                </a:effectLst>
              </a:rPr>
              <a:t/>
            </a:r>
            <a:br>
              <a:rPr lang="en-GB" sz="2400" b="1" dirty="0">
                <a:effectLst>
                  <a:outerShdw blurRad="38100" dist="38100" dir="2700000" algn="tl">
                    <a:srgbClr val="000000">
                      <a:alpha val="43137"/>
                    </a:srgbClr>
                  </a:outerShdw>
                </a:effectLst>
              </a:rPr>
            </a:br>
            <a:r>
              <a:rPr lang="en-GB" sz="2400" b="1" dirty="0">
                <a:solidFill>
                  <a:schemeClr val="accent2">
                    <a:lumMod val="50000"/>
                  </a:schemeClr>
                </a:solidFill>
                <a:effectLst>
                  <a:outerShdw blurRad="38100" dist="38100" dir="2700000" algn="tl">
                    <a:srgbClr val="000000">
                      <a:alpha val="43137"/>
                    </a:srgbClr>
                  </a:outerShdw>
                </a:effectLst>
                <a:latin typeface="+mn-lt"/>
              </a:rPr>
              <a:t> </a:t>
            </a:r>
            <a:r>
              <a:rPr lang="en-US" sz="3600" b="1" dirty="0">
                <a:solidFill>
                  <a:srgbClr val="FF0000"/>
                </a:solidFill>
                <a:latin typeface="+mn-lt"/>
              </a:rPr>
              <a:t>Nucleotides and nucleic acids</a:t>
            </a:r>
            <a:endParaRPr lang="en-GB" sz="3600" b="1" dirty="0">
              <a:solidFill>
                <a:srgbClr val="FF0000"/>
              </a:solidFill>
              <a:effectLst>
                <a:outerShdw blurRad="38100" dist="38100" dir="2700000" algn="tl">
                  <a:srgbClr val="000000">
                    <a:alpha val="43137"/>
                  </a:srgbClr>
                </a:outerShdw>
              </a:effectLst>
              <a:latin typeface="+mn-lt"/>
            </a:endParaRPr>
          </a:p>
        </p:txBody>
      </p:sp>
      <p:sp>
        <p:nvSpPr>
          <p:cNvPr id="18" name="TextBox 9"/>
          <p:cNvSpPr txBox="1"/>
          <p:nvPr/>
        </p:nvSpPr>
        <p:spPr>
          <a:xfrm>
            <a:off x="6212052" y="3011373"/>
            <a:ext cx="2764887" cy="2185214"/>
          </a:xfrm>
          <a:prstGeom prst="rect">
            <a:avLst/>
          </a:prstGeom>
          <a:noFill/>
        </p:spPr>
        <p:txBody>
          <a:bodyPr wrap="square" rtlCol="0">
            <a:spAutoFit/>
          </a:bodyPr>
          <a:lstStyle/>
          <a:p>
            <a:pPr marL="12700"/>
            <a:r>
              <a:rPr lang="en-US" sz="2400" b="1" dirty="0"/>
              <a:t>Module staff:</a:t>
            </a:r>
          </a:p>
          <a:p>
            <a:pPr marL="12700"/>
            <a:r>
              <a:rPr lang="en-US" sz="1600" b="1" spc="25" dirty="0">
                <a:cs typeface="Calibri"/>
              </a:rPr>
              <a:t>Dr. </a:t>
            </a:r>
            <a:r>
              <a:rPr lang="en-US" sz="1600" b="1" spc="25" dirty="0" err="1">
                <a:cs typeface="Calibri"/>
              </a:rPr>
              <a:t>Inas</a:t>
            </a:r>
            <a:r>
              <a:rPr lang="en-US" sz="1600" b="1" spc="25" dirty="0">
                <a:cs typeface="Calibri"/>
              </a:rPr>
              <a:t> </a:t>
            </a:r>
            <a:r>
              <a:rPr lang="en-US" sz="1600" b="1" spc="25" dirty="0" err="1">
                <a:cs typeface="Calibri"/>
              </a:rPr>
              <a:t>Ryadh</a:t>
            </a:r>
            <a:endParaRPr lang="en-US" sz="1600" b="1" spc="25" dirty="0">
              <a:cs typeface="Calibri"/>
            </a:endParaRPr>
          </a:p>
          <a:p>
            <a:pPr marL="12700"/>
            <a:r>
              <a:rPr lang="en-US" sz="1600" b="1" spc="25" dirty="0">
                <a:cs typeface="Calibri"/>
              </a:rPr>
              <a:t>Dr. Hamid </a:t>
            </a:r>
            <a:r>
              <a:rPr lang="en-US" sz="1600" b="1" spc="25" dirty="0" err="1">
                <a:cs typeface="Calibri"/>
              </a:rPr>
              <a:t>Jadoa</a:t>
            </a:r>
            <a:endParaRPr lang="ar-IQ" sz="1600" b="1" spc="25" dirty="0">
              <a:cs typeface="Calibri"/>
            </a:endParaRPr>
          </a:p>
          <a:p>
            <a:pPr marL="12700"/>
            <a:r>
              <a:rPr lang="en-US" sz="1600" b="1" spc="25" dirty="0">
                <a:solidFill>
                  <a:prstClr val="black"/>
                </a:solidFill>
                <a:cs typeface="Calibri"/>
              </a:rPr>
              <a:t>Dr. </a:t>
            </a:r>
            <a:r>
              <a:rPr lang="en-US" sz="1600" b="1" spc="25" dirty="0" err="1">
                <a:solidFill>
                  <a:prstClr val="black"/>
                </a:solidFill>
                <a:cs typeface="Calibri"/>
              </a:rPr>
              <a:t>Ilham</a:t>
            </a:r>
            <a:r>
              <a:rPr lang="en-US" sz="1600" b="1" spc="25" dirty="0">
                <a:solidFill>
                  <a:prstClr val="black"/>
                </a:solidFill>
                <a:cs typeface="Calibri"/>
              </a:rPr>
              <a:t> Mohamed </a:t>
            </a:r>
            <a:r>
              <a:rPr lang="en-US" sz="1600" b="1" spc="25" dirty="0" err="1" smtClean="0">
                <a:solidFill>
                  <a:prstClr val="black"/>
                </a:solidFill>
                <a:cs typeface="Calibri"/>
              </a:rPr>
              <a:t>Jawad</a:t>
            </a:r>
            <a:endParaRPr lang="en-US" sz="1600" b="1" spc="25" dirty="0" smtClean="0">
              <a:solidFill>
                <a:prstClr val="black"/>
              </a:solidFill>
              <a:cs typeface="Calibri"/>
            </a:endParaRPr>
          </a:p>
          <a:p>
            <a:pPr marL="12700"/>
            <a:r>
              <a:rPr lang="en-US" sz="1600" b="1" spc="25" dirty="0" smtClean="0">
                <a:cs typeface="Calibri"/>
              </a:rPr>
              <a:t>Dr</a:t>
            </a:r>
            <a:r>
              <a:rPr lang="en-US" sz="1600" b="1" spc="25" dirty="0">
                <a:cs typeface="Calibri"/>
              </a:rPr>
              <a:t>. </a:t>
            </a:r>
            <a:r>
              <a:rPr lang="en-US" sz="1600" b="1" spc="25" dirty="0" err="1">
                <a:cs typeface="Calibri"/>
              </a:rPr>
              <a:t>Zainab</a:t>
            </a:r>
            <a:r>
              <a:rPr lang="en-US" sz="1600" b="1" spc="25" dirty="0">
                <a:cs typeface="Calibri"/>
              </a:rPr>
              <a:t> </a:t>
            </a:r>
            <a:r>
              <a:rPr lang="en-US" sz="1600" b="1" spc="25" dirty="0" smtClean="0">
                <a:cs typeface="Calibri"/>
              </a:rPr>
              <a:t>Ahmad</a:t>
            </a:r>
            <a:endParaRPr lang="en-US" sz="1600" b="1" spc="25" dirty="0">
              <a:cs typeface="Calibri"/>
            </a:endParaRPr>
          </a:p>
          <a:p>
            <a:pPr marL="12700"/>
            <a:r>
              <a:rPr lang="en-US" sz="1600" b="1" spc="25" dirty="0" smtClean="0">
                <a:solidFill>
                  <a:prstClr val="black"/>
                </a:solidFill>
                <a:cs typeface="Calibri"/>
              </a:rPr>
              <a:t>Dr</a:t>
            </a:r>
            <a:r>
              <a:rPr lang="en-US" sz="1600" b="1" spc="25" dirty="0">
                <a:solidFill>
                  <a:prstClr val="black"/>
                </a:solidFill>
                <a:cs typeface="Calibri"/>
              </a:rPr>
              <a:t>. </a:t>
            </a:r>
            <a:r>
              <a:rPr lang="en-US" sz="1600" b="1" spc="25" dirty="0" err="1">
                <a:solidFill>
                  <a:prstClr val="black"/>
                </a:solidFill>
                <a:cs typeface="Calibri"/>
              </a:rPr>
              <a:t>Shant</a:t>
            </a:r>
            <a:r>
              <a:rPr lang="en-US" sz="1600" b="1" spc="25" dirty="0">
                <a:solidFill>
                  <a:prstClr val="black"/>
                </a:solidFill>
                <a:cs typeface="Calibri"/>
              </a:rPr>
              <a:t> </a:t>
            </a:r>
            <a:r>
              <a:rPr lang="en-US" sz="1600" b="1" spc="25" dirty="0" err="1">
                <a:solidFill>
                  <a:prstClr val="black"/>
                </a:solidFill>
                <a:cs typeface="Calibri"/>
              </a:rPr>
              <a:t>Sunbat</a:t>
            </a:r>
            <a:endParaRPr lang="en-US" sz="1600" b="1" spc="25" dirty="0">
              <a:solidFill>
                <a:prstClr val="black"/>
              </a:solidFill>
              <a:cs typeface="Calibri"/>
            </a:endParaRPr>
          </a:p>
          <a:p>
            <a:pPr marL="12700"/>
            <a:r>
              <a:rPr lang="en-US" sz="1600" b="1" dirty="0" err="1">
                <a:cs typeface="Times New Roman" panose="02020603050405020304" pitchFamily="18" charset="0"/>
              </a:rPr>
              <a:t>Assist.Lect</a:t>
            </a:r>
            <a:r>
              <a:rPr lang="en-US" sz="1600" b="1" dirty="0">
                <a:cs typeface="Times New Roman" panose="02020603050405020304" pitchFamily="18" charset="0"/>
              </a:rPr>
              <a:t>. </a:t>
            </a:r>
            <a:r>
              <a:rPr lang="en-US" sz="1600" b="1" dirty="0" err="1">
                <a:cs typeface="Times New Roman" panose="02020603050405020304" pitchFamily="18" charset="0"/>
              </a:rPr>
              <a:t>Eatidal</a:t>
            </a:r>
            <a:r>
              <a:rPr lang="en-US" sz="1600" b="1" dirty="0">
                <a:cs typeface="Times New Roman" panose="02020603050405020304" pitchFamily="18" charset="0"/>
              </a:rPr>
              <a:t>  </a:t>
            </a:r>
            <a:r>
              <a:rPr lang="en-US" sz="1600" b="1" dirty="0" err="1">
                <a:cs typeface="Times New Roman" panose="02020603050405020304" pitchFamily="18" charset="0"/>
              </a:rPr>
              <a:t>Akram</a:t>
            </a:r>
            <a:endParaRPr lang="en-US" sz="1600" b="1" dirty="0">
              <a:cs typeface="Times New Roman" panose="02020603050405020304" pitchFamily="18" charset="0"/>
            </a:endParaRPr>
          </a:p>
          <a:p>
            <a:pPr marL="12700"/>
            <a:r>
              <a:rPr lang="en-US" sz="1600" b="1" spc="25" dirty="0" err="1">
                <a:solidFill>
                  <a:prstClr val="black"/>
                </a:solidFill>
                <a:cs typeface="Calibri"/>
              </a:rPr>
              <a:t>Assist.Lect</a:t>
            </a:r>
            <a:r>
              <a:rPr lang="en-US" sz="1600" b="1" spc="25" dirty="0">
                <a:solidFill>
                  <a:prstClr val="black"/>
                </a:solidFill>
                <a:cs typeface="Calibri"/>
              </a:rPr>
              <a:t>. </a:t>
            </a:r>
            <a:r>
              <a:rPr lang="en-US" sz="1600" b="1" spc="25" dirty="0" err="1">
                <a:solidFill>
                  <a:prstClr val="black"/>
                </a:solidFill>
                <a:cs typeface="Calibri"/>
              </a:rPr>
              <a:t>Taif</a:t>
            </a:r>
            <a:r>
              <a:rPr lang="en-US" sz="1600" b="1" spc="25" dirty="0">
                <a:solidFill>
                  <a:prstClr val="black"/>
                </a:solidFill>
                <a:cs typeface="Calibri"/>
              </a:rPr>
              <a:t> Ibrahim</a:t>
            </a:r>
            <a:endParaRPr lang="en-US" sz="1600" b="1" dirty="0">
              <a:cs typeface="Times New Roman" panose="02020603050405020304" pitchFamily="18" charset="0"/>
            </a:endParaRPr>
          </a:p>
        </p:txBody>
      </p:sp>
      <p:sp>
        <p:nvSpPr>
          <p:cNvPr id="19" name="TextBox 18"/>
          <p:cNvSpPr txBox="1"/>
          <p:nvPr/>
        </p:nvSpPr>
        <p:spPr>
          <a:xfrm>
            <a:off x="3121515" y="3008869"/>
            <a:ext cx="3129815" cy="2431435"/>
          </a:xfrm>
          <a:prstGeom prst="rect">
            <a:avLst/>
          </a:prstGeom>
          <a:noFill/>
        </p:spPr>
        <p:txBody>
          <a:bodyPr wrap="square" rtlCol="0">
            <a:spAutoFit/>
          </a:bodyPr>
          <a:lstStyle/>
          <a:p>
            <a:r>
              <a:rPr lang="en-US" sz="2400" b="1" dirty="0"/>
              <a:t>Module staff:</a:t>
            </a:r>
          </a:p>
          <a:p>
            <a:pPr marL="12700"/>
            <a:r>
              <a:rPr lang="en-US" sz="1600" b="1" spc="25" dirty="0">
                <a:solidFill>
                  <a:prstClr val="black"/>
                </a:solidFill>
                <a:cs typeface="Calibri"/>
              </a:rPr>
              <a:t>Dr. Hussein K. Abdul-</a:t>
            </a:r>
            <a:r>
              <a:rPr lang="en-US" sz="1600" b="1" spc="25" dirty="0" err="1">
                <a:solidFill>
                  <a:prstClr val="black"/>
                </a:solidFill>
                <a:cs typeface="Calibri"/>
              </a:rPr>
              <a:t>Sada</a:t>
            </a:r>
            <a:endParaRPr lang="en-US" sz="1600" b="1" spc="25" dirty="0">
              <a:solidFill>
                <a:prstClr val="black"/>
              </a:solidFill>
              <a:cs typeface="Calibri"/>
            </a:endParaRPr>
          </a:p>
          <a:p>
            <a:pPr marL="12700"/>
            <a:r>
              <a:rPr lang="en-US" sz="1600" b="1" spc="25" dirty="0">
                <a:solidFill>
                  <a:prstClr val="black"/>
                </a:solidFill>
                <a:cs typeface="Calibri"/>
              </a:rPr>
              <a:t>Dr. </a:t>
            </a:r>
            <a:r>
              <a:rPr lang="en-US" sz="1600" b="1" spc="25" dirty="0" err="1">
                <a:solidFill>
                  <a:prstClr val="black"/>
                </a:solidFill>
                <a:cs typeface="Calibri"/>
              </a:rPr>
              <a:t>Farqad</a:t>
            </a:r>
            <a:r>
              <a:rPr lang="en-US" sz="1600" b="1" spc="25" dirty="0">
                <a:solidFill>
                  <a:prstClr val="black"/>
                </a:solidFill>
                <a:cs typeface="Calibri"/>
              </a:rPr>
              <a:t> M. Al-</a:t>
            </a:r>
            <a:r>
              <a:rPr lang="en-US" sz="1600" b="1" spc="25" dirty="0" err="1">
                <a:solidFill>
                  <a:prstClr val="black"/>
                </a:solidFill>
                <a:cs typeface="Calibri"/>
              </a:rPr>
              <a:t>Hamdani</a:t>
            </a:r>
            <a:r>
              <a:rPr lang="en-US" sz="1600" b="1" spc="25" dirty="0">
                <a:solidFill>
                  <a:prstClr val="black"/>
                </a:solidFill>
                <a:cs typeface="Calibri"/>
              </a:rPr>
              <a:t> </a:t>
            </a:r>
          </a:p>
          <a:p>
            <a:pPr marL="12700"/>
            <a:r>
              <a:rPr lang="en-US" sz="1600" b="1" spc="25" dirty="0" smtClean="0">
                <a:solidFill>
                  <a:prstClr val="black"/>
                </a:solidFill>
                <a:cs typeface="Calibri"/>
              </a:rPr>
              <a:t>Dr</a:t>
            </a:r>
            <a:r>
              <a:rPr lang="en-US" sz="1600" b="1" spc="25" dirty="0">
                <a:solidFill>
                  <a:prstClr val="black"/>
                </a:solidFill>
                <a:cs typeface="Calibri"/>
              </a:rPr>
              <a:t>. </a:t>
            </a:r>
            <a:r>
              <a:rPr lang="en-US" sz="1600" b="1" spc="25" dirty="0" err="1">
                <a:solidFill>
                  <a:prstClr val="black"/>
                </a:solidFill>
                <a:cs typeface="Calibri"/>
              </a:rPr>
              <a:t>Zainab</a:t>
            </a:r>
            <a:r>
              <a:rPr lang="en-US" sz="1600" b="1" spc="25" dirty="0">
                <a:solidFill>
                  <a:prstClr val="black"/>
                </a:solidFill>
                <a:cs typeface="Calibri"/>
              </a:rPr>
              <a:t> Khalid</a:t>
            </a:r>
          </a:p>
          <a:p>
            <a:pPr marL="12700"/>
            <a:r>
              <a:rPr lang="en-US" sz="1600" b="1" spc="25" dirty="0">
                <a:cs typeface="Calibri"/>
              </a:rPr>
              <a:t>Dr. </a:t>
            </a:r>
            <a:r>
              <a:rPr lang="en-US" sz="1600" b="1" spc="25" dirty="0" err="1">
                <a:cs typeface="Calibri"/>
              </a:rPr>
              <a:t>Maiada</a:t>
            </a:r>
            <a:r>
              <a:rPr lang="en-US" sz="1600" b="1" spc="25" dirty="0">
                <a:cs typeface="Calibri"/>
              </a:rPr>
              <a:t> </a:t>
            </a:r>
            <a:r>
              <a:rPr lang="en-US" sz="1600" b="1" spc="25" dirty="0" err="1" smtClean="0">
                <a:cs typeface="Calibri"/>
              </a:rPr>
              <a:t>Abdulah</a:t>
            </a:r>
            <a:endParaRPr lang="en-US" sz="1600" b="1" spc="25" dirty="0" smtClean="0">
              <a:cs typeface="Calibri"/>
            </a:endParaRPr>
          </a:p>
          <a:p>
            <a:pPr marL="12700"/>
            <a:r>
              <a:rPr lang="en-US" sz="1600" b="1" spc="25" dirty="0">
                <a:cs typeface="Calibri"/>
              </a:rPr>
              <a:t>Dr. </a:t>
            </a:r>
            <a:r>
              <a:rPr lang="en-US" sz="1600" b="1" spc="25" dirty="0" err="1">
                <a:cs typeface="Calibri"/>
              </a:rPr>
              <a:t>Douaa</a:t>
            </a:r>
            <a:r>
              <a:rPr lang="en-US" sz="1600" b="1" spc="25" dirty="0">
                <a:cs typeface="Calibri"/>
              </a:rPr>
              <a:t> </a:t>
            </a:r>
            <a:r>
              <a:rPr lang="en-US" sz="1600" b="1" spc="25" dirty="0" err="1">
                <a:cs typeface="Calibri"/>
              </a:rPr>
              <a:t>Saadi</a:t>
            </a:r>
            <a:r>
              <a:rPr lang="en-US" sz="1600" b="1" spc="25" dirty="0">
                <a:cs typeface="Calibri"/>
              </a:rPr>
              <a:t> </a:t>
            </a:r>
            <a:r>
              <a:rPr lang="en-US" sz="1600" b="1" spc="25" dirty="0" err="1" smtClean="0">
                <a:cs typeface="Calibri"/>
              </a:rPr>
              <a:t>Salim</a:t>
            </a:r>
            <a:endParaRPr lang="en-US" sz="1600" b="1" spc="25" dirty="0">
              <a:solidFill>
                <a:srgbClr val="FF0000"/>
              </a:solidFill>
              <a:cs typeface="Calibri"/>
            </a:endParaRPr>
          </a:p>
          <a:p>
            <a:pPr marL="12700"/>
            <a:r>
              <a:rPr lang="en-US" sz="1600" b="1" spc="25" dirty="0" err="1">
                <a:solidFill>
                  <a:prstClr val="black"/>
                </a:solidFill>
                <a:cs typeface="Calibri"/>
              </a:rPr>
              <a:t>Assist.Lect.Mohammed</a:t>
            </a:r>
            <a:r>
              <a:rPr lang="en-US" sz="1600" b="1" spc="25" dirty="0">
                <a:solidFill>
                  <a:prstClr val="black"/>
                </a:solidFill>
                <a:cs typeface="Calibri"/>
              </a:rPr>
              <a:t> Abdullah</a:t>
            </a:r>
          </a:p>
          <a:p>
            <a:pPr marL="12700"/>
            <a:r>
              <a:rPr lang="en-US" sz="1600" b="1" spc="25" dirty="0" err="1">
                <a:solidFill>
                  <a:prstClr val="black"/>
                </a:solidFill>
                <a:cs typeface="Calibri"/>
              </a:rPr>
              <a:t>Assist.Lect</a:t>
            </a:r>
            <a:r>
              <a:rPr lang="en-US" sz="1600" b="1" spc="25" dirty="0">
                <a:solidFill>
                  <a:prstClr val="black"/>
                </a:solidFill>
                <a:cs typeface="Calibri"/>
              </a:rPr>
              <a:t>. Ibrahim </a:t>
            </a:r>
            <a:r>
              <a:rPr lang="en-US" sz="1600" b="1" spc="25" dirty="0" err="1" smtClean="0">
                <a:solidFill>
                  <a:prstClr val="black"/>
                </a:solidFill>
                <a:cs typeface="Calibri"/>
              </a:rPr>
              <a:t>Ayad</a:t>
            </a:r>
            <a:endParaRPr lang="en-US" sz="1600" b="1" spc="25" dirty="0" smtClean="0">
              <a:solidFill>
                <a:prstClr val="black"/>
              </a:solidFill>
              <a:cs typeface="Calibri"/>
            </a:endParaRPr>
          </a:p>
          <a:p>
            <a:pPr marL="12700"/>
            <a:endParaRPr lang="en-US" sz="1600" b="1" spc="25" dirty="0">
              <a:solidFill>
                <a:prstClr val="black"/>
              </a:solidFill>
              <a:cs typeface="Calibri"/>
            </a:endParaRPr>
          </a:p>
        </p:txBody>
      </p:sp>
    </p:spTree>
    <p:extLst>
      <p:ext uri="{BB962C8B-B14F-4D97-AF65-F5344CB8AC3E}">
        <p14:creationId xmlns:p14="http://schemas.microsoft.com/office/powerpoint/2010/main" val="1876078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14" name="TextBox 5"/>
          <p:cNvSpPr txBox="1"/>
          <p:nvPr/>
        </p:nvSpPr>
        <p:spPr>
          <a:xfrm>
            <a:off x="27173" y="774428"/>
            <a:ext cx="9065622" cy="584775"/>
          </a:xfrm>
          <a:prstGeom prst="rect">
            <a:avLst/>
          </a:prstGeom>
          <a:noFill/>
        </p:spPr>
        <p:txBody>
          <a:bodyPr wrap="square" rtlCol="0">
            <a:spAutoFit/>
          </a:bodyPr>
          <a:lstStyle/>
          <a:p>
            <a:r>
              <a:rPr lang="en-US" sz="3200" b="1" spc="-10" dirty="0">
                <a:solidFill>
                  <a:srgbClr val="FF0000"/>
                </a:solidFill>
              </a:rPr>
              <a:t>The </a:t>
            </a:r>
            <a:r>
              <a:rPr lang="en-US" sz="3200" b="1" spc="-25" dirty="0">
                <a:solidFill>
                  <a:srgbClr val="FF0000"/>
                </a:solidFill>
              </a:rPr>
              <a:t>Central </a:t>
            </a:r>
            <a:r>
              <a:rPr lang="en-US" sz="3200" b="1" spc="-10" dirty="0">
                <a:solidFill>
                  <a:srgbClr val="FF0000"/>
                </a:solidFill>
              </a:rPr>
              <a:t>Dogma</a:t>
            </a:r>
            <a:r>
              <a:rPr lang="en-US" sz="3200" b="1" spc="90" dirty="0">
                <a:solidFill>
                  <a:srgbClr val="FF0000"/>
                </a:solidFill>
              </a:rPr>
              <a:t> </a:t>
            </a:r>
            <a:r>
              <a:rPr lang="en-US" sz="3200" b="1" spc="-5" dirty="0">
                <a:solidFill>
                  <a:srgbClr val="FF0000"/>
                </a:solidFill>
              </a:rPr>
              <a:t>of</a:t>
            </a:r>
            <a:r>
              <a:rPr lang="en-US" sz="3200" b="1" spc="15" dirty="0">
                <a:solidFill>
                  <a:srgbClr val="FF0000"/>
                </a:solidFill>
              </a:rPr>
              <a:t> </a:t>
            </a:r>
            <a:r>
              <a:rPr lang="en-US" sz="3200" b="1" spc="-10" dirty="0">
                <a:solidFill>
                  <a:srgbClr val="FF0000"/>
                </a:solidFill>
              </a:rPr>
              <a:t>Molecular	</a:t>
            </a:r>
            <a:r>
              <a:rPr lang="en-US" sz="3200" b="1" spc="-5" dirty="0">
                <a:solidFill>
                  <a:srgbClr val="FF0000"/>
                </a:solidFill>
              </a:rPr>
              <a:t>biology</a:t>
            </a:r>
            <a:endParaRPr lang="en-US" sz="3200" b="1" dirty="0">
              <a:solidFill>
                <a:srgbClr val="FF0000"/>
              </a:solidFill>
            </a:endParaRPr>
          </a:p>
        </p:txBody>
      </p:sp>
      <p:sp>
        <p:nvSpPr>
          <p:cNvPr id="15" name="مستطيل 14"/>
          <p:cNvSpPr/>
          <p:nvPr/>
        </p:nvSpPr>
        <p:spPr>
          <a:xfrm>
            <a:off x="36716" y="2844825"/>
            <a:ext cx="3754955" cy="1015663"/>
          </a:xfrm>
          <a:prstGeom prst="rect">
            <a:avLst/>
          </a:prstGeom>
        </p:spPr>
        <p:txBody>
          <a:bodyPr wrap="square">
            <a:spAutoFit/>
          </a:bodyPr>
          <a:lstStyle/>
          <a:p>
            <a:pPr marL="457200" indent="-457200" algn="just">
              <a:buFont typeface="Wingdings" pitchFamily="2" charset="2"/>
              <a:buChar char="Ø"/>
            </a:pPr>
            <a:r>
              <a:rPr lang="en-US" sz="2000" b="1" spc="-10" dirty="0">
                <a:solidFill>
                  <a:srgbClr val="FF0000"/>
                </a:solidFill>
                <a:cs typeface="Calibri"/>
              </a:rPr>
              <a:t>The	</a:t>
            </a:r>
            <a:r>
              <a:rPr lang="en-US" sz="2000" b="1" spc="-15" dirty="0">
                <a:solidFill>
                  <a:srgbClr val="FF0000"/>
                </a:solidFill>
                <a:cs typeface="Calibri"/>
              </a:rPr>
              <a:t>Central	</a:t>
            </a:r>
            <a:r>
              <a:rPr lang="en-US" sz="2000" b="1" spc="-5" dirty="0">
                <a:solidFill>
                  <a:srgbClr val="FF0000"/>
                </a:solidFill>
                <a:cs typeface="Calibri"/>
              </a:rPr>
              <a:t>Dogma</a:t>
            </a:r>
            <a:r>
              <a:rPr lang="en-US" sz="2000" b="1" spc="-5" dirty="0">
                <a:solidFill>
                  <a:schemeClr val="accent6">
                    <a:lumMod val="75000"/>
                  </a:schemeClr>
                </a:solidFill>
                <a:cs typeface="Calibri"/>
              </a:rPr>
              <a:t>: is the flow of information from DNA to RNA to </a:t>
            </a:r>
            <a:r>
              <a:rPr lang="en-US" sz="2000" b="1" spc="-5" dirty="0" smtClean="0">
                <a:solidFill>
                  <a:schemeClr val="accent6">
                    <a:lumMod val="75000"/>
                  </a:schemeClr>
                </a:solidFill>
                <a:cs typeface="Calibri"/>
              </a:rPr>
              <a:t>Protein</a:t>
            </a:r>
            <a:endParaRPr lang="en-GB" sz="2000" b="1" dirty="0">
              <a:solidFill>
                <a:schemeClr val="accent6">
                  <a:lumMod val="75000"/>
                </a:schemeClr>
              </a:solidFill>
            </a:endParaRPr>
          </a:p>
        </p:txBody>
      </p:sp>
      <p:sp>
        <p:nvSpPr>
          <p:cNvPr id="17" name="مستطيل 16"/>
          <p:cNvSpPr/>
          <p:nvPr/>
        </p:nvSpPr>
        <p:spPr>
          <a:xfrm>
            <a:off x="7972024" y="835984"/>
            <a:ext cx="989948" cy="461665"/>
          </a:xfrm>
          <a:prstGeom prst="rect">
            <a:avLst/>
          </a:prstGeom>
        </p:spPr>
        <p:txBody>
          <a:bodyPr wrap="square">
            <a:spAutoFit/>
          </a:bodyPr>
          <a:lstStyle/>
          <a:p>
            <a:r>
              <a:rPr lang="en-US" sz="2400" b="1" dirty="0">
                <a:solidFill>
                  <a:srgbClr val="FF0000"/>
                </a:solidFill>
              </a:rPr>
              <a:t>LO. 1</a:t>
            </a:r>
          </a:p>
        </p:txBody>
      </p:sp>
      <p:sp>
        <p:nvSpPr>
          <p:cNvPr id="19" name="مستطيل 18"/>
          <p:cNvSpPr/>
          <p:nvPr/>
        </p:nvSpPr>
        <p:spPr>
          <a:xfrm>
            <a:off x="-13644" y="4033825"/>
            <a:ext cx="5051490" cy="1043363"/>
          </a:xfrm>
          <a:prstGeom prst="rect">
            <a:avLst/>
          </a:prstGeom>
        </p:spPr>
        <p:txBody>
          <a:bodyPr wrap="square">
            <a:spAutoFit/>
          </a:bodyPr>
          <a:lstStyle/>
          <a:p>
            <a:pPr marL="12700" marR="5080">
              <a:lnSpc>
                <a:spcPct val="103499"/>
              </a:lnSpc>
              <a:tabLst>
                <a:tab pos="354965" algn="l"/>
                <a:tab pos="355600" algn="l"/>
              </a:tabLst>
            </a:pPr>
            <a:r>
              <a:rPr lang="en-US" sz="2000" b="1" spc="-10" dirty="0">
                <a:solidFill>
                  <a:srgbClr val="001F5F"/>
                </a:solidFill>
                <a:cs typeface="Calibri"/>
              </a:rPr>
              <a:t>Retrovirus: </a:t>
            </a:r>
            <a:r>
              <a:rPr lang="en-US" sz="2000" b="1" spc="-20" dirty="0">
                <a:solidFill>
                  <a:srgbClr val="001F5F"/>
                </a:solidFill>
                <a:cs typeface="Calibri"/>
              </a:rPr>
              <a:t>ex </a:t>
            </a:r>
            <a:r>
              <a:rPr lang="en-US" sz="2000" b="1" dirty="0">
                <a:solidFill>
                  <a:srgbClr val="001F5F"/>
                </a:solidFill>
                <a:cs typeface="Calibri"/>
              </a:rPr>
              <a:t>: </a:t>
            </a:r>
            <a:r>
              <a:rPr lang="en-US" sz="2000" b="1" dirty="0" smtClean="0">
                <a:solidFill>
                  <a:srgbClr val="001F5F"/>
                </a:solidFill>
                <a:cs typeface="Calibri"/>
              </a:rPr>
              <a:t>human</a:t>
            </a:r>
          </a:p>
          <a:p>
            <a:pPr marL="12700" marR="5080">
              <a:lnSpc>
                <a:spcPct val="103499"/>
              </a:lnSpc>
              <a:tabLst>
                <a:tab pos="354965" algn="l"/>
                <a:tab pos="355600" algn="l"/>
              </a:tabLst>
            </a:pPr>
            <a:r>
              <a:rPr lang="en-US" sz="2000" b="1" dirty="0" smtClean="0">
                <a:solidFill>
                  <a:srgbClr val="001F5F"/>
                </a:solidFill>
                <a:cs typeface="Calibri"/>
              </a:rPr>
              <a:t> </a:t>
            </a:r>
            <a:r>
              <a:rPr lang="en-US" sz="2000" b="1" spc="-5" dirty="0">
                <a:solidFill>
                  <a:srgbClr val="001F5F"/>
                </a:solidFill>
                <a:cs typeface="Calibri"/>
              </a:rPr>
              <a:t>immunodeficiency virus (HIV): The information  flow:</a:t>
            </a:r>
            <a:endParaRPr lang="en-US" sz="2000" dirty="0">
              <a:cs typeface="Calibri"/>
            </a:endParaRPr>
          </a:p>
        </p:txBody>
      </p:sp>
      <p:sp>
        <p:nvSpPr>
          <p:cNvPr id="22" name="مستطيل 21"/>
          <p:cNvSpPr/>
          <p:nvPr/>
        </p:nvSpPr>
        <p:spPr>
          <a:xfrm>
            <a:off x="-13644" y="5750620"/>
            <a:ext cx="9106439" cy="523220"/>
          </a:xfrm>
          <a:prstGeom prst="rect">
            <a:avLst/>
          </a:prstGeom>
        </p:spPr>
        <p:txBody>
          <a:bodyPr wrap="square">
            <a:spAutoFit/>
          </a:bodyPr>
          <a:lstStyle/>
          <a:p>
            <a:pPr algn="just"/>
            <a:r>
              <a:rPr lang="en-GB" sz="2800" b="1" dirty="0" smtClean="0"/>
              <a:t> RNA                           DNA                   RNA                  Protein </a:t>
            </a:r>
            <a:endParaRPr lang="en-GB" sz="2800" b="1" dirty="0"/>
          </a:p>
        </p:txBody>
      </p:sp>
      <p:sp>
        <p:nvSpPr>
          <p:cNvPr id="23" name="مستطيل 22"/>
          <p:cNvSpPr/>
          <p:nvPr/>
        </p:nvSpPr>
        <p:spPr>
          <a:xfrm>
            <a:off x="-13644" y="1464724"/>
            <a:ext cx="4121746" cy="1015663"/>
          </a:xfrm>
          <a:prstGeom prst="rect">
            <a:avLst/>
          </a:prstGeom>
        </p:spPr>
        <p:txBody>
          <a:bodyPr wrap="square">
            <a:spAutoFit/>
          </a:bodyPr>
          <a:lstStyle/>
          <a:p>
            <a:pPr marL="469900" indent="-457200" algn="just">
              <a:lnSpc>
                <a:spcPct val="100000"/>
              </a:lnSpc>
              <a:spcBef>
                <a:spcPts val="100"/>
              </a:spcBef>
              <a:buFont typeface="Wingdings" pitchFamily="2" charset="2"/>
              <a:buChar char="Ø"/>
            </a:pPr>
            <a:r>
              <a:rPr lang="en-US" sz="2000" b="1" spc="-5" dirty="0">
                <a:cs typeface="Calibri"/>
              </a:rPr>
              <a:t>In</a:t>
            </a:r>
            <a:r>
              <a:rPr lang="en-US" sz="2000" b="1" spc="350" dirty="0">
                <a:cs typeface="Calibri"/>
              </a:rPr>
              <a:t> </a:t>
            </a:r>
            <a:r>
              <a:rPr lang="en-US" sz="2000" b="1" spc="-10" dirty="0">
                <a:cs typeface="Calibri"/>
              </a:rPr>
              <a:t>most</a:t>
            </a:r>
            <a:r>
              <a:rPr lang="en-US" sz="2000" b="1" spc="355" dirty="0">
                <a:cs typeface="Calibri"/>
              </a:rPr>
              <a:t> </a:t>
            </a:r>
            <a:r>
              <a:rPr lang="en-US" sz="2000" b="1" spc="-10" dirty="0">
                <a:cs typeface="Calibri"/>
              </a:rPr>
              <a:t>organism</a:t>
            </a:r>
            <a:r>
              <a:rPr lang="en-US" sz="2000" b="1" spc="355" dirty="0">
                <a:cs typeface="Calibri"/>
              </a:rPr>
              <a:t> </a:t>
            </a:r>
            <a:r>
              <a:rPr lang="en-US" sz="2000" b="1" spc="-5" dirty="0">
                <a:solidFill>
                  <a:srgbClr val="FF0000"/>
                </a:solidFill>
                <a:cs typeface="Calibri"/>
              </a:rPr>
              <a:t>DNA</a:t>
            </a:r>
            <a:r>
              <a:rPr lang="en-US" sz="2000" b="1" spc="360" dirty="0">
                <a:cs typeface="Calibri"/>
              </a:rPr>
              <a:t> </a:t>
            </a:r>
            <a:r>
              <a:rPr lang="en-US" sz="2000" b="1" spc="-5" dirty="0" smtClean="0">
                <a:cs typeface="Calibri"/>
              </a:rPr>
              <a:t>is</a:t>
            </a:r>
            <a:r>
              <a:rPr lang="en-US" sz="2000" b="1" spc="360" dirty="0" smtClean="0">
                <a:cs typeface="Calibri"/>
              </a:rPr>
              <a:t> the </a:t>
            </a:r>
            <a:r>
              <a:rPr lang="en-US" sz="2000" b="1" spc="-20" dirty="0">
                <a:cs typeface="Calibri"/>
              </a:rPr>
              <a:t>storage</a:t>
            </a:r>
            <a:r>
              <a:rPr lang="en-US" sz="2000" b="1" spc="355" dirty="0">
                <a:cs typeface="Calibri"/>
              </a:rPr>
              <a:t> of</a:t>
            </a:r>
            <a:r>
              <a:rPr lang="en-US" sz="2000" b="1" spc="360" dirty="0">
                <a:cs typeface="Calibri"/>
              </a:rPr>
              <a:t> </a:t>
            </a:r>
            <a:r>
              <a:rPr lang="en-US" sz="2000" b="1" spc="-10" dirty="0">
                <a:cs typeface="Calibri"/>
              </a:rPr>
              <a:t>genetic</a:t>
            </a:r>
            <a:r>
              <a:rPr lang="en-US" sz="2000" b="1" spc="365" dirty="0">
                <a:cs typeface="Calibri"/>
              </a:rPr>
              <a:t> </a:t>
            </a:r>
            <a:r>
              <a:rPr lang="en-US" sz="2000" b="1" spc="-10" dirty="0">
                <a:cs typeface="Calibri"/>
              </a:rPr>
              <a:t>information</a:t>
            </a:r>
            <a:r>
              <a:rPr lang="en-US" sz="2000" b="1" spc="355" dirty="0">
                <a:cs typeface="Calibri"/>
              </a:rPr>
              <a:t> </a:t>
            </a:r>
            <a:r>
              <a:rPr lang="en-US" sz="2000" b="1" spc="-5" dirty="0">
                <a:cs typeface="Calibri"/>
              </a:rPr>
              <a:t>with</a:t>
            </a:r>
            <a:r>
              <a:rPr lang="en-US" sz="2000" b="1" dirty="0">
                <a:cs typeface="Calibri"/>
              </a:rPr>
              <a:t> </a:t>
            </a:r>
            <a:r>
              <a:rPr lang="en-US" sz="2000" b="1" spc="-15" dirty="0">
                <a:solidFill>
                  <a:srgbClr val="FF0000"/>
                </a:solidFill>
                <a:cs typeface="Calibri"/>
              </a:rPr>
              <a:t>exception </a:t>
            </a:r>
            <a:r>
              <a:rPr lang="en-US" sz="2000" b="1" dirty="0">
                <a:cs typeface="Calibri"/>
              </a:rPr>
              <a:t>of RNA </a:t>
            </a:r>
            <a:r>
              <a:rPr lang="en-US" sz="2000" b="1" spc="-5" dirty="0">
                <a:cs typeface="Calibri"/>
              </a:rPr>
              <a:t>viruses</a:t>
            </a:r>
            <a:r>
              <a:rPr lang="en-US" sz="2000" b="1" spc="-5" dirty="0" smtClean="0">
                <a:cs typeface="Calibri"/>
              </a:rPr>
              <a:t>. </a:t>
            </a:r>
            <a:endParaRPr lang="en-US" sz="2000" b="1" spc="-5" dirty="0">
              <a:solidFill>
                <a:srgbClr val="FF0000"/>
              </a:solidFill>
              <a:effectLst>
                <a:outerShdw blurRad="38100" dist="38100" dir="2700000" algn="tl">
                  <a:srgbClr val="000000">
                    <a:alpha val="43137"/>
                  </a:srgbClr>
                </a:outerShdw>
              </a:effectLst>
              <a:cs typeface="Calibri"/>
            </a:endParaRPr>
          </a:p>
        </p:txBody>
      </p:sp>
      <p:pic>
        <p:nvPicPr>
          <p:cNvPr id="24" name="Picture 2" descr="C:\Users\Intel\Desktop\MGD 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 y="0"/>
            <a:ext cx="9144000" cy="712787"/>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flipV="1">
            <a:off x="996225" y="5941959"/>
            <a:ext cx="1869743" cy="1405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3791671" y="5941959"/>
            <a:ext cx="1311790" cy="1405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5923128" y="5941958"/>
            <a:ext cx="1282890" cy="140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04310" y="5123313"/>
            <a:ext cx="2251881" cy="8072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Reverse transcription</a:t>
            </a:r>
            <a:endParaRPr lang="en-US" dirty="0"/>
          </a:p>
        </p:txBody>
      </p:sp>
      <p:pic>
        <p:nvPicPr>
          <p:cNvPr id="1026" name="Picture 2" descr="C:\Users\HP EliteBook 2540p\Desktop\تنزيل - 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8101" y="1423624"/>
            <a:ext cx="1774209" cy="384037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P EliteBook 2540p\Desktop\تنزيل - Cop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310" y="1423624"/>
            <a:ext cx="1455761" cy="36996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HP EliteBook 2540p\Desktop\تنزيل - Cop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8072" y="1359202"/>
            <a:ext cx="1473900" cy="3717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1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27"/>
                                        </p:tgtEl>
                                        <p:attrNameLst>
                                          <p:attrName>style.visibility</p:attrName>
                                        </p:attrNameLst>
                                      </p:cBhvr>
                                      <p:to>
                                        <p:strVal val="visible"/>
                                      </p:to>
                                    </p:set>
                                    <p:animEffect transition="in" filter="fade">
                                      <p:cBhvr>
                                        <p:cTn id="33" dur="1000"/>
                                        <p:tgtEl>
                                          <p:spTgt spid="1027"/>
                                        </p:tgtEl>
                                      </p:cBhvr>
                                    </p:animEffect>
                                    <p:anim calcmode="lin" valueType="num">
                                      <p:cBhvr>
                                        <p:cTn id="34" dur="1000" fill="hold"/>
                                        <p:tgtEl>
                                          <p:spTgt spid="1027"/>
                                        </p:tgtEl>
                                        <p:attrNameLst>
                                          <p:attrName>ppt_x</p:attrName>
                                        </p:attrNameLst>
                                      </p:cBhvr>
                                      <p:tavLst>
                                        <p:tav tm="0">
                                          <p:val>
                                            <p:strVal val="#ppt_x"/>
                                          </p:val>
                                        </p:tav>
                                        <p:tav tm="100000">
                                          <p:val>
                                            <p:strVal val="#ppt_x"/>
                                          </p:val>
                                        </p:tav>
                                      </p:tavLst>
                                    </p:anim>
                                    <p:anim calcmode="lin" valueType="num">
                                      <p:cBhvr>
                                        <p:cTn id="35"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animEffect transition="in" filter="fade">
                                      <p:cBhvr>
                                        <p:cTn id="40" dur="1000"/>
                                        <p:tgtEl>
                                          <p:spTgt spid="1028"/>
                                        </p:tgtEl>
                                      </p:cBhvr>
                                    </p:animEffect>
                                    <p:anim calcmode="lin" valueType="num">
                                      <p:cBhvr>
                                        <p:cTn id="41" dur="1000" fill="hold"/>
                                        <p:tgtEl>
                                          <p:spTgt spid="1028"/>
                                        </p:tgtEl>
                                        <p:attrNameLst>
                                          <p:attrName>ppt_x</p:attrName>
                                        </p:attrNameLst>
                                      </p:cBhvr>
                                      <p:tavLst>
                                        <p:tav tm="0">
                                          <p:val>
                                            <p:strVal val="#ppt_x"/>
                                          </p:val>
                                        </p:tav>
                                        <p:tav tm="100000">
                                          <p:val>
                                            <p:strVal val="#ppt_x"/>
                                          </p:val>
                                        </p:tav>
                                      </p:tavLst>
                                    </p:anim>
                                    <p:anim calcmode="lin" valueType="num">
                                      <p:cBhvr>
                                        <p:cTn id="42"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1000"/>
                                        <p:tgtEl>
                                          <p:spTgt spid="7"/>
                                        </p:tgtEl>
                                      </p:cBhvr>
                                    </p:animEffect>
                                    <p:anim calcmode="lin" valueType="num">
                                      <p:cBhvr>
                                        <p:cTn id="69" dur="1000" fill="hold"/>
                                        <p:tgtEl>
                                          <p:spTgt spid="7"/>
                                        </p:tgtEl>
                                        <p:attrNameLst>
                                          <p:attrName>ppt_x</p:attrName>
                                        </p:attrNameLst>
                                      </p:cBhvr>
                                      <p:tavLst>
                                        <p:tav tm="0">
                                          <p:val>
                                            <p:strVal val="#ppt_x"/>
                                          </p:val>
                                        </p:tav>
                                        <p:tav tm="100000">
                                          <p:val>
                                            <p:strVal val="#ppt_x"/>
                                          </p:val>
                                        </p:tav>
                                      </p:tavLst>
                                    </p:anim>
                                    <p:anim calcmode="lin" valueType="num">
                                      <p:cBhvr>
                                        <p:cTn id="7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1000"/>
                                        <p:tgtEl>
                                          <p:spTgt spid="5"/>
                                        </p:tgtEl>
                                      </p:cBhvr>
                                    </p:animEffect>
                                    <p:anim calcmode="lin" valueType="num">
                                      <p:cBhvr>
                                        <p:cTn id="83" dur="1000" fill="hold"/>
                                        <p:tgtEl>
                                          <p:spTgt spid="5"/>
                                        </p:tgtEl>
                                        <p:attrNameLst>
                                          <p:attrName>ppt_x</p:attrName>
                                        </p:attrNameLst>
                                      </p:cBhvr>
                                      <p:tavLst>
                                        <p:tav tm="0">
                                          <p:val>
                                            <p:strVal val="#ppt_x"/>
                                          </p:val>
                                        </p:tav>
                                        <p:tav tm="100000">
                                          <p:val>
                                            <p:strVal val="#ppt_x"/>
                                          </p:val>
                                        </p:tav>
                                      </p:tavLst>
                                    </p:anim>
                                    <p:anim calcmode="lin" valueType="num">
                                      <p:cBhvr>
                                        <p:cTn id="8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P spid="22" grpId="0"/>
      <p:bldP spid="23" grpId="0"/>
      <p:bldP spid="2" grpId="0" animBg="1"/>
      <p:bldP spid="4"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14" name="TextBox 5"/>
          <p:cNvSpPr txBox="1"/>
          <p:nvPr/>
        </p:nvSpPr>
        <p:spPr>
          <a:xfrm>
            <a:off x="40794" y="761999"/>
            <a:ext cx="9065622" cy="584775"/>
          </a:xfrm>
          <a:prstGeom prst="rect">
            <a:avLst/>
          </a:prstGeom>
          <a:noFill/>
        </p:spPr>
        <p:txBody>
          <a:bodyPr wrap="square" rtlCol="0">
            <a:spAutoFit/>
          </a:bodyPr>
          <a:lstStyle/>
          <a:p>
            <a:r>
              <a:rPr lang="en-US" sz="3200" b="1" dirty="0">
                <a:solidFill>
                  <a:srgbClr val="FF0000"/>
                </a:solidFill>
              </a:rPr>
              <a:t>Biomedical importance of </a:t>
            </a:r>
            <a:r>
              <a:rPr lang="en-US" sz="3200" b="1" dirty="0" smtClean="0">
                <a:solidFill>
                  <a:srgbClr val="FF0000"/>
                </a:solidFill>
              </a:rPr>
              <a:t>nucleotides</a:t>
            </a:r>
            <a:endParaRPr lang="en-US" sz="3200" b="1" dirty="0">
              <a:solidFill>
                <a:srgbClr val="FF0000"/>
              </a:solidFill>
            </a:endParaRPr>
          </a:p>
        </p:txBody>
      </p:sp>
      <p:sp>
        <p:nvSpPr>
          <p:cNvPr id="17" name="مستطيل 16"/>
          <p:cNvSpPr/>
          <p:nvPr/>
        </p:nvSpPr>
        <p:spPr>
          <a:xfrm>
            <a:off x="7972024" y="835984"/>
            <a:ext cx="989948" cy="461665"/>
          </a:xfrm>
          <a:prstGeom prst="rect">
            <a:avLst/>
          </a:prstGeom>
        </p:spPr>
        <p:txBody>
          <a:bodyPr wrap="square">
            <a:spAutoFit/>
          </a:bodyPr>
          <a:lstStyle/>
          <a:p>
            <a:r>
              <a:rPr lang="en-US" sz="2400" b="1" dirty="0">
                <a:solidFill>
                  <a:srgbClr val="FF0000"/>
                </a:solidFill>
              </a:rPr>
              <a:t>LO. 1</a:t>
            </a:r>
          </a:p>
        </p:txBody>
      </p:sp>
      <p:pic>
        <p:nvPicPr>
          <p:cNvPr id="11" name="Picture 2" descr="C:\Users\Intel\Desktop\MGD 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 y="0"/>
            <a:ext cx="9144000" cy="712787"/>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77422" y="1297649"/>
            <a:ext cx="3630304" cy="457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Form part of many </a:t>
            </a:r>
            <a:r>
              <a:rPr lang="en-US" dirty="0" smtClean="0">
                <a:solidFill>
                  <a:schemeClr val="tx1"/>
                </a:solidFill>
              </a:rPr>
              <a:t>coenzymes</a:t>
            </a:r>
            <a:endParaRPr lang="en-US" dirty="0"/>
          </a:p>
        </p:txBody>
      </p:sp>
      <p:sp>
        <p:nvSpPr>
          <p:cNvPr id="15" name="Rounded Rectangle 14"/>
          <p:cNvSpPr/>
          <p:nvPr/>
        </p:nvSpPr>
        <p:spPr>
          <a:xfrm>
            <a:off x="151262" y="1893600"/>
            <a:ext cx="5404512" cy="457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Times New Roman" panose="02020603050405020304" pitchFamily="18" charset="0"/>
              </a:rPr>
              <a:t>Serve as donors of </a:t>
            </a:r>
            <a:r>
              <a:rPr lang="en-US" dirty="0" err="1">
                <a:solidFill>
                  <a:schemeClr val="tx1"/>
                </a:solidFill>
                <a:cs typeface="Times New Roman" panose="02020603050405020304" pitchFamily="18" charset="0"/>
              </a:rPr>
              <a:t>phosphoryl</a:t>
            </a:r>
            <a:r>
              <a:rPr lang="en-US" dirty="0">
                <a:solidFill>
                  <a:schemeClr val="tx1"/>
                </a:solidFill>
                <a:cs typeface="Times New Roman" panose="02020603050405020304" pitchFamily="18" charset="0"/>
              </a:rPr>
              <a:t> groups, sugars, or </a:t>
            </a:r>
            <a:r>
              <a:rPr lang="en-US" dirty="0" smtClean="0">
                <a:solidFill>
                  <a:schemeClr val="tx1"/>
                </a:solidFill>
                <a:cs typeface="Times New Roman" panose="02020603050405020304" pitchFamily="18" charset="0"/>
              </a:rPr>
              <a:t>lipids</a:t>
            </a:r>
            <a:endParaRPr lang="en-US" dirty="0">
              <a:solidFill>
                <a:schemeClr val="tx1"/>
              </a:solidFill>
              <a:cs typeface="Times New Roman" panose="02020603050405020304" pitchFamily="18" charset="0"/>
            </a:endParaRPr>
          </a:p>
        </p:txBody>
      </p:sp>
      <p:sp>
        <p:nvSpPr>
          <p:cNvPr id="16" name="Rounded Rectangle 15"/>
          <p:cNvSpPr/>
          <p:nvPr/>
        </p:nvSpPr>
        <p:spPr>
          <a:xfrm>
            <a:off x="177422" y="2530516"/>
            <a:ext cx="3181063" cy="457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Calibri" panose="020F0502020204030204" pitchFamily="34" charset="0"/>
              </a:rPr>
              <a:t>Regulation of enzyme </a:t>
            </a:r>
            <a:r>
              <a:rPr lang="en-US" dirty="0" smtClean="0">
                <a:solidFill>
                  <a:schemeClr val="tx1"/>
                </a:solidFill>
                <a:cs typeface="Calibri" panose="020F0502020204030204" pitchFamily="34" charset="0"/>
              </a:rPr>
              <a:t>activity</a:t>
            </a:r>
            <a:endParaRPr lang="en-US" dirty="0">
              <a:solidFill>
                <a:schemeClr val="tx1"/>
              </a:solidFill>
              <a:cs typeface="Calibri" panose="020F0502020204030204" pitchFamily="34" charset="0"/>
            </a:endParaRPr>
          </a:p>
        </p:txBody>
      </p:sp>
      <p:sp>
        <p:nvSpPr>
          <p:cNvPr id="18" name="Rounded Rectangle 17"/>
          <p:cNvSpPr/>
          <p:nvPr/>
        </p:nvSpPr>
        <p:spPr>
          <a:xfrm>
            <a:off x="82948" y="3207224"/>
            <a:ext cx="5541140" cy="108963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Times New Roman" panose="02020603050405020304" pitchFamily="18" charset="0"/>
              </a:rPr>
              <a:t>Synthetic purine &amp; pyrimidine analogs are employed for chemotherapy of cancer &amp; ADIS. Also as suppressors of the immune response during organ </a:t>
            </a:r>
            <a:r>
              <a:rPr lang="en-US" dirty="0" smtClean="0">
                <a:solidFill>
                  <a:schemeClr val="tx1"/>
                </a:solidFill>
                <a:cs typeface="Times New Roman" panose="02020603050405020304" pitchFamily="18" charset="0"/>
              </a:rPr>
              <a:t>transplantation</a:t>
            </a:r>
            <a:endParaRPr lang="en-US" dirty="0">
              <a:solidFill>
                <a:schemeClr val="tx1"/>
              </a:solidFill>
            </a:endParaRPr>
          </a:p>
        </p:txBody>
      </p:sp>
      <p:pic>
        <p:nvPicPr>
          <p:cNvPr id="20" name="Picture 19" descr="http://2.bp.blogspot.com/_rgEdAv437-8/TKsy-wQ48PI/AAAAAAAAAEw/TniTX47ldbQ/s1600/pic4.JPG"/>
          <p:cNvPicPr/>
          <p:nvPr/>
        </p:nvPicPr>
        <p:blipFill rotWithShape="1">
          <a:blip r:embed="rId4">
            <a:extLst>
              <a:ext uri="{28A0092B-C50C-407E-A947-70E740481C1C}">
                <a14:useLocalDpi xmlns:a14="http://schemas.microsoft.com/office/drawing/2010/main" val="0"/>
              </a:ext>
            </a:extLst>
          </a:blip>
          <a:srcRect l="33775" t="5790" r="36509" b="50526"/>
          <a:stretch/>
        </p:blipFill>
        <p:spPr bwMode="auto">
          <a:xfrm>
            <a:off x="177422" y="4324487"/>
            <a:ext cx="4180114" cy="1884426"/>
          </a:xfrm>
          <a:prstGeom prst="rect">
            <a:avLst/>
          </a:prstGeom>
          <a:noFill/>
          <a:ln>
            <a:noFill/>
          </a:ln>
          <a:extLst>
            <a:ext uri="{53640926-AAD7-44D8-BBD7-CCE9431645EC}">
              <a14:shadowObscured xmlns:a14="http://schemas.microsoft.com/office/drawing/2010/main"/>
            </a:ext>
          </a:extLst>
        </p:spPr>
      </p:pic>
      <p:pic>
        <p:nvPicPr>
          <p:cNvPr id="1026" name="Picture 2" descr="C:\Users\HP EliteBook 2540p\Desktop\Pictur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4088" y="1729826"/>
            <a:ext cx="2031121" cy="18653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P EliteBook 2540p\Desktop\Picture1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5209" y="1526249"/>
            <a:ext cx="1116013" cy="9810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32561" y="1346774"/>
            <a:ext cx="1173708" cy="3830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Cofactor</a:t>
            </a:r>
            <a:endParaRPr lang="en-US" dirty="0">
              <a:solidFill>
                <a:srgbClr val="C00000"/>
              </a:solidFill>
            </a:endParaRPr>
          </a:p>
        </p:txBody>
      </p:sp>
      <p:sp>
        <p:nvSpPr>
          <p:cNvPr id="8" name="Rectangle 7"/>
          <p:cNvSpPr/>
          <p:nvPr/>
        </p:nvSpPr>
        <p:spPr>
          <a:xfrm>
            <a:off x="7655209" y="2507324"/>
            <a:ext cx="1306763" cy="3018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Active site</a:t>
            </a:r>
            <a:endParaRPr lang="en-US" dirty="0">
              <a:solidFill>
                <a:srgbClr val="C00000"/>
              </a:solidFill>
            </a:endParaRPr>
          </a:p>
        </p:txBody>
      </p:sp>
      <p:sp>
        <p:nvSpPr>
          <p:cNvPr id="10" name="Rectangle 9"/>
          <p:cNvSpPr/>
          <p:nvPr/>
        </p:nvSpPr>
        <p:spPr>
          <a:xfrm>
            <a:off x="7655209" y="2909246"/>
            <a:ext cx="1306763" cy="2979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Coenzyme</a:t>
            </a:r>
            <a:endParaRPr lang="en-US" dirty="0">
              <a:solidFill>
                <a:srgbClr val="C00000"/>
              </a:solidFill>
            </a:endParaRPr>
          </a:p>
        </p:txBody>
      </p:sp>
      <p:sp>
        <p:nvSpPr>
          <p:cNvPr id="12" name="Rectangle 11"/>
          <p:cNvSpPr/>
          <p:nvPr/>
        </p:nvSpPr>
        <p:spPr>
          <a:xfrm>
            <a:off x="5852196" y="3596275"/>
            <a:ext cx="2134437" cy="3525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Holoenzym</a:t>
            </a:r>
            <a:r>
              <a:rPr lang="en-US" b="1" dirty="0" err="1">
                <a:solidFill>
                  <a:schemeClr val="tx1"/>
                </a:solidFill>
              </a:rPr>
              <a:t>e</a:t>
            </a:r>
            <a:endParaRPr lang="en-US" dirty="0"/>
          </a:p>
        </p:txBody>
      </p:sp>
      <p:pic>
        <p:nvPicPr>
          <p:cNvPr id="1028" name="Picture 4" descr="C:\Users\HP EliteBook 2540p\Desktop\Picture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1831" y="4800230"/>
            <a:ext cx="2134438"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HP EliteBook 2540p\Desktop\Picture2 (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6957" y="4362080"/>
            <a:ext cx="1209312" cy="4381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HP EliteBook 2540p\Desktop\Picture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70314" y="4455994"/>
            <a:ext cx="377825" cy="4572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7506269" y="5595937"/>
            <a:ext cx="1455704" cy="6129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Regulatory molecule</a:t>
            </a:r>
            <a:endParaRPr lang="en-US" dirty="0">
              <a:solidFill>
                <a:srgbClr val="C00000"/>
              </a:solidFill>
            </a:endParaRPr>
          </a:p>
        </p:txBody>
      </p:sp>
    </p:spTree>
    <p:extLst>
      <p:ext uri="{BB962C8B-B14F-4D97-AF65-F5344CB8AC3E}">
        <p14:creationId xmlns:p14="http://schemas.microsoft.com/office/powerpoint/2010/main" val="410716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1000"/>
                                        <p:tgtEl>
                                          <p:spTgt spid="1026"/>
                                        </p:tgtEl>
                                      </p:cBhvr>
                                    </p:animEffect>
                                    <p:anim calcmode="lin" valueType="num">
                                      <p:cBhvr>
                                        <p:cTn id="29" dur="1000" fill="hold"/>
                                        <p:tgtEl>
                                          <p:spTgt spid="1026"/>
                                        </p:tgtEl>
                                        <p:attrNameLst>
                                          <p:attrName>ppt_x</p:attrName>
                                        </p:attrNameLst>
                                      </p:cBhvr>
                                      <p:tavLst>
                                        <p:tav tm="0">
                                          <p:val>
                                            <p:strVal val="#ppt_x"/>
                                          </p:val>
                                        </p:tav>
                                        <p:tav tm="100000">
                                          <p:val>
                                            <p:strVal val="#ppt_x"/>
                                          </p:val>
                                        </p:tav>
                                      </p:tavLst>
                                    </p:anim>
                                    <p:anim calcmode="lin" valueType="num">
                                      <p:cBhvr>
                                        <p:cTn id="3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27"/>
                                        </p:tgtEl>
                                        <p:attrNameLst>
                                          <p:attrName>style.visibility</p:attrName>
                                        </p:attrNameLst>
                                      </p:cBhvr>
                                      <p:to>
                                        <p:strVal val="visible"/>
                                      </p:to>
                                    </p:set>
                                    <p:animEffect transition="in" filter="fade">
                                      <p:cBhvr>
                                        <p:cTn id="49" dur="1000"/>
                                        <p:tgtEl>
                                          <p:spTgt spid="1027"/>
                                        </p:tgtEl>
                                      </p:cBhvr>
                                    </p:animEffect>
                                    <p:anim calcmode="lin" valueType="num">
                                      <p:cBhvr>
                                        <p:cTn id="50" dur="1000" fill="hold"/>
                                        <p:tgtEl>
                                          <p:spTgt spid="1027"/>
                                        </p:tgtEl>
                                        <p:attrNameLst>
                                          <p:attrName>ppt_x</p:attrName>
                                        </p:attrNameLst>
                                      </p:cBhvr>
                                      <p:tavLst>
                                        <p:tav tm="0">
                                          <p:val>
                                            <p:strVal val="#ppt_x"/>
                                          </p:val>
                                        </p:tav>
                                        <p:tav tm="100000">
                                          <p:val>
                                            <p:strVal val="#ppt_x"/>
                                          </p:val>
                                        </p:tav>
                                      </p:tavLst>
                                    </p:anim>
                                    <p:anim calcmode="lin" valueType="num">
                                      <p:cBhvr>
                                        <p:cTn id="51"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028"/>
                                        </p:tgtEl>
                                        <p:attrNameLst>
                                          <p:attrName>style.visibility</p:attrName>
                                        </p:attrNameLst>
                                      </p:cBhvr>
                                      <p:to>
                                        <p:strVal val="visible"/>
                                      </p:to>
                                    </p:set>
                                    <p:animEffect transition="in" filter="fade">
                                      <p:cBhvr>
                                        <p:cTn id="77" dur="1000"/>
                                        <p:tgtEl>
                                          <p:spTgt spid="1028"/>
                                        </p:tgtEl>
                                      </p:cBhvr>
                                    </p:animEffect>
                                    <p:anim calcmode="lin" valueType="num">
                                      <p:cBhvr>
                                        <p:cTn id="78" dur="1000" fill="hold"/>
                                        <p:tgtEl>
                                          <p:spTgt spid="1028"/>
                                        </p:tgtEl>
                                        <p:attrNameLst>
                                          <p:attrName>ppt_x</p:attrName>
                                        </p:attrNameLst>
                                      </p:cBhvr>
                                      <p:tavLst>
                                        <p:tav tm="0">
                                          <p:val>
                                            <p:strVal val="#ppt_x"/>
                                          </p:val>
                                        </p:tav>
                                        <p:tav tm="100000">
                                          <p:val>
                                            <p:strVal val="#ppt_x"/>
                                          </p:val>
                                        </p:tav>
                                      </p:tavLst>
                                    </p:anim>
                                    <p:anim calcmode="lin" valueType="num">
                                      <p:cBhvr>
                                        <p:cTn id="7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029"/>
                                        </p:tgtEl>
                                        <p:attrNameLst>
                                          <p:attrName>style.visibility</p:attrName>
                                        </p:attrNameLst>
                                      </p:cBhvr>
                                      <p:to>
                                        <p:strVal val="visible"/>
                                      </p:to>
                                    </p:set>
                                    <p:animEffect transition="in" filter="fade">
                                      <p:cBhvr>
                                        <p:cTn id="84" dur="1000"/>
                                        <p:tgtEl>
                                          <p:spTgt spid="1029"/>
                                        </p:tgtEl>
                                      </p:cBhvr>
                                    </p:animEffect>
                                    <p:anim calcmode="lin" valueType="num">
                                      <p:cBhvr>
                                        <p:cTn id="85" dur="1000" fill="hold"/>
                                        <p:tgtEl>
                                          <p:spTgt spid="1029"/>
                                        </p:tgtEl>
                                        <p:attrNameLst>
                                          <p:attrName>ppt_x</p:attrName>
                                        </p:attrNameLst>
                                      </p:cBhvr>
                                      <p:tavLst>
                                        <p:tav tm="0">
                                          <p:val>
                                            <p:strVal val="#ppt_x"/>
                                          </p:val>
                                        </p:tav>
                                        <p:tav tm="100000">
                                          <p:val>
                                            <p:strVal val="#ppt_x"/>
                                          </p:val>
                                        </p:tav>
                                      </p:tavLst>
                                    </p:anim>
                                    <p:anim calcmode="lin" valueType="num">
                                      <p:cBhvr>
                                        <p:cTn id="86"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030"/>
                                        </p:tgtEl>
                                        <p:attrNameLst>
                                          <p:attrName>style.visibility</p:attrName>
                                        </p:attrNameLst>
                                      </p:cBhvr>
                                      <p:to>
                                        <p:strVal val="visible"/>
                                      </p:to>
                                    </p:set>
                                    <p:animEffect transition="in" filter="fade">
                                      <p:cBhvr>
                                        <p:cTn id="91" dur="1000"/>
                                        <p:tgtEl>
                                          <p:spTgt spid="1030"/>
                                        </p:tgtEl>
                                      </p:cBhvr>
                                    </p:animEffect>
                                    <p:anim calcmode="lin" valueType="num">
                                      <p:cBhvr>
                                        <p:cTn id="92" dur="1000" fill="hold"/>
                                        <p:tgtEl>
                                          <p:spTgt spid="1030"/>
                                        </p:tgtEl>
                                        <p:attrNameLst>
                                          <p:attrName>ppt_x</p:attrName>
                                        </p:attrNameLst>
                                      </p:cBhvr>
                                      <p:tavLst>
                                        <p:tav tm="0">
                                          <p:val>
                                            <p:strVal val="#ppt_x"/>
                                          </p:val>
                                        </p:tav>
                                        <p:tav tm="100000">
                                          <p:val>
                                            <p:strVal val="#ppt_x"/>
                                          </p:val>
                                        </p:tav>
                                      </p:tavLst>
                                    </p:anim>
                                    <p:anim calcmode="lin" valueType="num">
                                      <p:cBhvr>
                                        <p:cTn id="93"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1000"/>
                                        <p:tgtEl>
                                          <p:spTgt spid="18"/>
                                        </p:tgtEl>
                                      </p:cBhvr>
                                    </p:animEffect>
                                    <p:anim calcmode="lin" valueType="num">
                                      <p:cBhvr>
                                        <p:cTn id="106" dur="1000" fill="hold"/>
                                        <p:tgtEl>
                                          <p:spTgt spid="18"/>
                                        </p:tgtEl>
                                        <p:attrNameLst>
                                          <p:attrName>ppt_x</p:attrName>
                                        </p:attrNameLst>
                                      </p:cBhvr>
                                      <p:tavLst>
                                        <p:tav tm="0">
                                          <p:val>
                                            <p:strVal val="#ppt_x"/>
                                          </p:val>
                                        </p:tav>
                                        <p:tav tm="100000">
                                          <p:val>
                                            <p:strVal val="#ppt_x"/>
                                          </p:val>
                                        </p:tav>
                                      </p:tavLst>
                                    </p:anim>
                                    <p:anim calcmode="lin" valueType="num">
                                      <p:cBhvr>
                                        <p:cTn id="10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fade">
                                      <p:cBhvr>
                                        <p:cTn id="112" dur="1000"/>
                                        <p:tgtEl>
                                          <p:spTgt spid="20"/>
                                        </p:tgtEl>
                                      </p:cBhvr>
                                    </p:animEffect>
                                    <p:anim calcmode="lin" valueType="num">
                                      <p:cBhvr>
                                        <p:cTn id="113" dur="1000" fill="hold"/>
                                        <p:tgtEl>
                                          <p:spTgt spid="20"/>
                                        </p:tgtEl>
                                        <p:attrNameLst>
                                          <p:attrName>ppt_x</p:attrName>
                                        </p:attrNameLst>
                                      </p:cBhvr>
                                      <p:tavLst>
                                        <p:tav tm="0">
                                          <p:val>
                                            <p:strVal val="#ppt_x"/>
                                          </p:val>
                                        </p:tav>
                                        <p:tav tm="100000">
                                          <p:val>
                                            <p:strVal val="#ppt_x"/>
                                          </p:val>
                                        </p:tav>
                                      </p:tavLst>
                                    </p:anim>
                                    <p:anim calcmode="lin" valueType="num">
                                      <p:cBhvr>
                                        <p:cTn id="1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P spid="15" grpId="0" animBg="1"/>
      <p:bldP spid="16" grpId="0" animBg="1"/>
      <p:bldP spid="18" grpId="0" animBg="1"/>
      <p:bldP spid="7" grpId="0" animBg="1"/>
      <p:bldP spid="8" grpId="0" animBg="1"/>
      <p:bldP spid="10" grpId="0" animBg="1"/>
      <p:bldP spid="12"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14" name="TextBox 5"/>
          <p:cNvSpPr txBox="1"/>
          <p:nvPr/>
        </p:nvSpPr>
        <p:spPr>
          <a:xfrm>
            <a:off x="40794" y="761999"/>
            <a:ext cx="9065622" cy="584775"/>
          </a:xfrm>
          <a:prstGeom prst="rect">
            <a:avLst/>
          </a:prstGeom>
          <a:noFill/>
        </p:spPr>
        <p:txBody>
          <a:bodyPr wrap="square" rtlCol="0">
            <a:spAutoFit/>
          </a:bodyPr>
          <a:lstStyle/>
          <a:p>
            <a:r>
              <a:rPr lang="en-US" sz="3200" b="1" dirty="0">
                <a:solidFill>
                  <a:srgbClr val="FF0000"/>
                </a:solidFill>
              </a:rPr>
              <a:t>Biomedical importance of </a:t>
            </a:r>
            <a:r>
              <a:rPr lang="en-US" sz="3200" b="1" dirty="0" smtClean="0">
                <a:solidFill>
                  <a:srgbClr val="FF0000"/>
                </a:solidFill>
              </a:rPr>
              <a:t>nucleotides</a:t>
            </a:r>
            <a:endParaRPr lang="en-US" sz="3200" b="1" dirty="0">
              <a:solidFill>
                <a:srgbClr val="FF0000"/>
              </a:solidFill>
            </a:endParaRPr>
          </a:p>
        </p:txBody>
      </p:sp>
      <p:sp>
        <p:nvSpPr>
          <p:cNvPr id="17" name="مستطيل 16"/>
          <p:cNvSpPr/>
          <p:nvPr/>
        </p:nvSpPr>
        <p:spPr>
          <a:xfrm>
            <a:off x="7972024" y="835984"/>
            <a:ext cx="989948" cy="461665"/>
          </a:xfrm>
          <a:prstGeom prst="rect">
            <a:avLst/>
          </a:prstGeom>
        </p:spPr>
        <p:txBody>
          <a:bodyPr wrap="square">
            <a:spAutoFit/>
          </a:bodyPr>
          <a:lstStyle/>
          <a:p>
            <a:r>
              <a:rPr lang="en-US" sz="2400" b="1" dirty="0">
                <a:solidFill>
                  <a:srgbClr val="FF0000"/>
                </a:solidFill>
              </a:rPr>
              <a:t>LO. 1</a:t>
            </a:r>
          </a:p>
        </p:txBody>
      </p:sp>
      <p:pic>
        <p:nvPicPr>
          <p:cNvPr id="11" name="Picture 2" descr="C:\Users\Intel\Desktop\MGD 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 y="0"/>
            <a:ext cx="9144000" cy="712787"/>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51260" y="1346774"/>
            <a:ext cx="6264398" cy="74951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Storage and transfer of energy ( ATP &amp; GTP)</a:t>
            </a:r>
            <a:endParaRPr lang="en-US" sz="2400" dirty="0"/>
          </a:p>
        </p:txBody>
      </p:sp>
      <p:sp>
        <p:nvSpPr>
          <p:cNvPr id="15" name="Rounded Rectangle 14"/>
          <p:cNvSpPr/>
          <p:nvPr/>
        </p:nvSpPr>
        <p:spPr>
          <a:xfrm>
            <a:off x="151261" y="2265528"/>
            <a:ext cx="6290557" cy="67212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cs typeface="Times New Roman" panose="02020603050405020304" pitchFamily="18" charset="0"/>
              </a:rPr>
              <a:t>Precursors of nucleic acid DNA &amp; RNA</a:t>
            </a:r>
            <a:endParaRPr lang="en-US" sz="2400" dirty="0">
              <a:solidFill>
                <a:schemeClr val="tx1"/>
              </a:solidFill>
              <a:cs typeface="Times New Roman" panose="02020603050405020304" pitchFamily="18" charset="0"/>
            </a:endParaRPr>
          </a:p>
        </p:txBody>
      </p:sp>
      <p:sp>
        <p:nvSpPr>
          <p:cNvPr id="16" name="Rounded Rectangle 15"/>
          <p:cNvSpPr/>
          <p:nvPr/>
        </p:nvSpPr>
        <p:spPr>
          <a:xfrm>
            <a:off x="177421" y="3166281"/>
            <a:ext cx="6290556" cy="79042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cs typeface="Calibri" panose="020F0502020204030204" pitchFamily="34" charset="0"/>
              </a:rPr>
              <a:t>Storage &amp; transfer of genetic information (DNA &amp; RNA)</a:t>
            </a:r>
            <a:endParaRPr lang="en-US" sz="2400" dirty="0">
              <a:solidFill>
                <a:schemeClr val="tx1"/>
              </a:solidFill>
              <a:cs typeface="Calibri" panose="020F0502020204030204" pitchFamily="34" charset="0"/>
            </a:endParaRPr>
          </a:p>
        </p:txBody>
      </p:sp>
      <p:sp>
        <p:nvSpPr>
          <p:cNvPr id="18" name="Rounded Rectangle 17"/>
          <p:cNvSpPr/>
          <p:nvPr/>
        </p:nvSpPr>
        <p:spPr>
          <a:xfrm>
            <a:off x="151260" y="4148919"/>
            <a:ext cx="6290557" cy="83251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cs typeface="Times New Roman" panose="02020603050405020304" pitchFamily="18" charset="0"/>
              </a:rPr>
              <a:t>Components of important  co-enzyme (NAD, FAD, co-enzyme A)</a:t>
            </a:r>
            <a:r>
              <a:rPr lang="en-US" dirty="0" smtClean="0">
                <a:solidFill>
                  <a:schemeClr val="tx1"/>
                </a:solidFill>
                <a:cs typeface="Times New Roman" panose="02020603050405020304" pitchFamily="18" charset="0"/>
              </a:rPr>
              <a:t>                                                                    </a:t>
            </a:r>
            <a:endParaRPr lang="en-US" dirty="0">
              <a:solidFill>
                <a:schemeClr val="tx1"/>
              </a:solidFill>
            </a:endParaRPr>
          </a:p>
        </p:txBody>
      </p:sp>
      <p:sp>
        <p:nvSpPr>
          <p:cNvPr id="23" name="Rounded Rectangle 22"/>
          <p:cNvSpPr/>
          <p:nvPr/>
        </p:nvSpPr>
        <p:spPr>
          <a:xfrm>
            <a:off x="177421" y="5227093"/>
            <a:ext cx="6277476" cy="72333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cs typeface="Calibri" panose="020F0502020204030204" pitchFamily="34" charset="0"/>
              </a:rPr>
              <a:t>Metabolic regulator such as </a:t>
            </a:r>
            <a:r>
              <a:rPr lang="en-US" sz="2400" dirty="0" err="1" smtClean="0">
                <a:solidFill>
                  <a:schemeClr val="tx1"/>
                </a:solidFill>
                <a:cs typeface="Calibri" panose="020F0502020204030204" pitchFamily="34" charset="0"/>
              </a:rPr>
              <a:t>cAMP</a:t>
            </a:r>
            <a:endParaRPr lang="en-US" sz="2400" dirty="0">
              <a:solidFill>
                <a:schemeClr val="tx1"/>
              </a:solidFill>
              <a:cs typeface="Calibri" panose="020F0502020204030204" pitchFamily="34" charset="0"/>
            </a:endParaRPr>
          </a:p>
        </p:txBody>
      </p:sp>
    </p:spTree>
    <p:extLst>
      <p:ext uri="{BB962C8B-B14F-4D97-AF65-F5344CB8AC3E}">
        <p14:creationId xmlns:p14="http://schemas.microsoft.com/office/powerpoint/2010/main" val="223216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P spid="15" grpId="0" animBg="1"/>
      <p:bldP spid="16" grpId="0" animBg="1"/>
      <p:bldP spid="18"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14" name="TextBox 5"/>
          <p:cNvSpPr txBox="1"/>
          <p:nvPr/>
        </p:nvSpPr>
        <p:spPr>
          <a:xfrm>
            <a:off x="341005" y="762000"/>
            <a:ext cx="8415463" cy="584775"/>
          </a:xfrm>
          <a:prstGeom prst="rect">
            <a:avLst/>
          </a:prstGeom>
          <a:noFill/>
        </p:spPr>
        <p:txBody>
          <a:bodyPr wrap="square" rtlCol="0">
            <a:spAutoFit/>
          </a:bodyPr>
          <a:lstStyle/>
          <a:p>
            <a:r>
              <a:rPr lang="en-GB" sz="3200" b="1" dirty="0" smtClean="0">
                <a:solidFill>
                  <a:srgbClr val="FF0000"/>
                </a:solidFill>
              </a:rPr>
              <a:t>Polynucleotides                                                 </a:t>
            </a:r>
            <a:r>
              <a:rPr lang="en-GB" sz="2400" b="1" dirty="0" smtClean="0">
                <a:solidFill>
                  <a:srgbClr val="FF0000"/>
                </a:solidFill>
              </a:rPr>
              <a:t>LO.1</a:t>
            </a:r>
            <a:endParaRPr lang="en-US" sz="3200" b="1" dirty="0">
              <a:solidFill>
                <a:srgbClr val="FF0000"/>
              </a:solidFill>
            </a:endParaRPr>
          </a:p>
        </p:txBody>
      </p:sp>
      <p:pic>
        <p:nvPicPr>
          <p:cNvPr id="11" name="Picture 2" descr="C:\Users\Intel\Desktop\MGD 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 y="0"/>
            <a:ext cx="9144000" cy="712787"/>
          </a:xfrm>
          <a:prstGeom prst="rect">
            <a:avLst/>
          </a:prstGeom>
          <a:noFill/>
          <a:extLst>
            <a:ext uri="{909E8E84-426E-40DD-AFC4-6F175D3DCCD1}">
              <a14:hiddenFill xmlns:a14="http://schemas.microsoft.com/office/drawing/2010/main">
                <a:solidFill>
                  <a:srgbClr val="FFFFFF"/>
                </a:solidFill>
              </a14:hiddenFill>
            </a:ext>
          </a:extLst>
        </p:spPr>
      </p:pic>
      <p:sp>
        <p:nvSpPr>
          <p:cNvPr id="16" name="مستطيل 15"/>
          <p:cNvSpPr/>
          <p:nvPr/>
        </p:nvSpPr>
        <p:spPr>
          <a:xfrm>
            <a:off x="341005" y="1719113"/>
            <a:ext cx="2402195" cy="1938992"/>
          </a:xfrm>
          <a:prstGeom prst="rect">
            <a:avLst/>
          </a:prstGeom>
        </p:spPr>
        <p:txBody>
          <a:bodyPr wrap="square">
            <a:spAutoFit/>
          </a:bodyPr>
          <a:lstStyle/>
          <a:p>
            <a:r>
              <a:rPr lang="en-US" sz="2400" dirty="0">
                <a:latin typeface="Times New Roman" pitchFamily="18" charset="0"/>
                <a:cs typeface="Times New Roman" pitchFamily="18" charset="0"/>
              </a:rPr>
              <a:t>Nucleotides are covalently linked together via </a:t>
            </a:r>
            <a:r>
              <a:rPr lang="en-US" sz="2400" b="1" dirty="0" err="1">
                <a:solidFill>
                  <a:srgbClr val="FF0000"/>
                </a:solidFill>
                <a:latin typeface="Times New Roman" pitchFamily="18" charset="0"/>
                <a:cs typeface="Times New Roman" pitchFamily="18" charset="0"/>
              </a:rPr>
              <a:t>phosphodiester</a:t>
            </a: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bonds</a:t>
            </a:r>
            <a:r>
              <a:rPr lang="en-US" sz="2400" dirty="0" smtClean="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p:txBody>
      </p:sp>
      <p:pic>
        <p:nvPicPr>
          <p:cNvPr id="2050" name="Picture 2" descr="C:\Users\HP EliteBook 2540p\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251880"/>
            <a:ext cx="4016992" cy="37471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HP EliteBook 2540p\Desktop\images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5751" y="1241946"/>
            <a:ext cx="2819400" cy="28933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69056" y="5979353"/>
            <a:ext cx="2863755" cy="30625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lumMod val="75000"/>
                  </a:schemeClr>
                </a:solidFill>
              </a:rPr>
              <a:t>3 </a:t>
            </a:r>
            <a:r>
              <a:rPr lang="en-US" b="1" dirty="0">
                <a:solidFill>
                  <a:schemeClr val="tx2">
                    <a:lumMod val="75000"/>
                  </a:schemeClr>
                </a:solidFill>
              </a:rPr>
              <a:t>ˋ</a:t>
            </a:r>
            <a:r>
              <a:rPr lang="en-US" b="1" dirty="0" smtClean="0">
                <a:solidFill>
                  <a:schemeClr val="tx2">
                    <a:lumMod val="75000"/>
                  </a:schemeClr>
                </a:solidFill>
              </a:rPr>
              <a:t>(hydroxyl) </a:t>
            </a:r>
            <a:r>
              <a:rPr lang="en-US" b="1" dirty="0">
                <a:solidFill>
                  <a:schemeClr val="tx2">
                    <a:lumMod val="75000"/>
                  </a:schemeClr>
                </a:solidFill>
              </a:rPr>
              <a:t>end</a:t>
            </a:r>
          </a:p>
        </p:txBody>
      </p:sp>
      <p:sp>
        <p:nvSpPr>
          <p:cNvPr id="19" name="Rectangle 18"/>
          <p:cNvSpPr/>
          <p:nvPr/>
        </p:nvSpPr>
        <p:spPr>
          <a:xfrm>
            <a:off x="3248167" y="1719113"/>
            <a:ext cx="2507777" cy="40993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lumMod val="75000"/>
                  </a:schemeClr>
                </a:solidFill>
              </a:rPr>
              <a:t> 5 ˋ(</a:t>
            </a:r>
            <a:r>
              <a:rPr lang="en-US" b="1" dirty="0" err="1" smtClean="0">
                <a:solidFill>
                  <a:schemeClr val="tx2">
                    <a:lumMod val="75000"/>
                  </a:schemeClr>
                </a:solidFill>
              </a:rPr>
              <a:t>Phosphoryl</a:t>
            </a:r>
            <a:r>
              <a:rPr lang="en-US" b="1" dirty="0" smtClean="0">
                <a:solidFill>
                  <a:schemeClr val="tx2">
                    <a:lumMod val="75000"/>
                  </a:schemeClr>
                </a:solidFill>
              </a:rPr>
              <a:t>) end</a:t>
            </a:r>
            <a:endParaRPr lang="en-US" b="1" dirty="0">
              <a:solidFill>
                <a:schemeClr val="tx2">
                  <a:lumMod val="75000"/>
                </a:schemeClr>
              </a:solidFill>
            </a:endParaRPr>
          </a:p>
        </p:txBody>
      </p:sp>
      <p:sp>
        <p:nvSpPr>
          <p:cNvPr id="4" name="Rectangle 3"/>
          <p:cNvSpPr/>
          <p:nvPr/>
        </p:nvSpPr>
        <p:spPr>
          <a:xfrm>
            <a:off x="6205751" y="4503760"/>
            <a:ext cx="2678943" cy="12555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Polynucleotides have directionality </a:t>
            </a:r>
            <a:endParaRPr lang="en-US" b="1" dirty="0">
              <a:solidFill>
                <a:srgbClr val="FF0000"/>
              </a:solidFill>
            </a:endParaRPr>
          </a:p>
        </p:txBody>
      </p:sp>
    </p:spTree>
    <p:extLst>
      <p:ext uri="{BB962C8B-B14F-4D97-AF65-F5344CB8AC3E}">
        <p14:creationId xmlns:p14="http://schemas.microsoft.com/office/powerpoint/2010/main" val="335653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1000"/>
                                        <p:tgtEl>
                                          <p:spTgt spid="2050"/>
                                        </p:tgtEl>
                                      </p:cBhvr>
                                    </p:animEffect>
                                    <p:anim calcmode="lin" valueType="num">
                                      <p:cBhvr>
                                        <p:cTn id="21" dur="1000" fill="hold"/>
                                        <p:tgtEl>
                                          <p:spTgt spid="2050"/>
                                        </p:tgtEl>
                                        <p:attrNameLst>
                                          <p:attrName>ppt_x</p:attrName>
                                        </p:attrNameLst>
                                      </p:cBhvr>
                                      <p:tavLst>
                                        <p:tav tm="0">
                                          <p:val>
                                            <p:strVal val="#ppt_x"/>
                                          </p:val>
                                        </p:tav>
                                        <p:tav tm="100000">
                                          <p:val>
                                            <p:strVal val="#ppt_x"/>
                                          </p:val>
                                        </p:tav>
                                      </p:tavLst>
                                    </p:anim>
                                    <p:anim calcmode="lin" valueType="num">
                                      <p:cBhvr>
                                        <p:cTn id="22"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052"/>
                                        </p:tgtEl>
                                        <p:attrNameLst>
                                          <p:attrName>style.visibility</p:attrName>
                                        </p:attrNameLst>
                                      </p:cBhvr>
                                      <p:to>
                                        <p:strVal val="visible"/>
                                      </p:to>
                                    </p:set>
                                    <p:animEffect transition="in" filter="fade">
                                      <p:cBhvr>
                                        <p:cTn id="41" dur="1000"/>
                                        <p:tgtEl>
                                          <p:spTgt spid="2052"/>
                                        </p:tgtEl>
                                      </p:cBhvr>
                                    </p:animEffect>
                                    <p:anim calcmode="lin" valueType="num">
                                      <p:cBhvr>
                                        <p:cTn id="42" dur="1000" fill="hold"/>
                                        <p:tgtEl>
                                          <p:spTgt spid="2052"/>
                                        </p:tgtEl>
                                        <p:attrNameLst>
                                          <p:attrName>ppt_x</p:attrName>
                                        </p:attrNameLst>
                                      </p:cBhvr>
                                      <p:tavLst>
                                        <p:tav tm="0">
                                          <p:val>
                                            <p:strVal val="#ppt_x"/>
                                          </p:val>
                                        </p:tav>
                                        <p:tav tm="100000">
                                          <p:val>
                                            <p:strVal val="#ppt_x"/>
                                          </p:val>
                                        </p:tav>
                                      </p:tavLst>
                                    </p:anim>
                                    <p:anim calcmode="lin" valueType="num">
                                      <p:cBhvr>
                                        <p:cTn id="43"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 grpId="0" animBg="1"/>
      <p:bldP spid="19"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6" name="TextBox 5"/>
          <p:cNvSpPr txBox="1"/>
          <p:nvPr/>
        </p:nvSpPr>
        <p:spPr>
          <a:xfrm>
            <a:off x="1" y="762000"/>
            <a:ext cx="9065622" cy="584775"/>
          </a:xfrm>
          <a:prstGeom prst="rect">
            <a:avLst/>
          </a:prstGeom>
          <a:noFill/>
        </p:spPr>
        <p:txBody>
          <a:bodyPr wrap="square" rtlCol="0">
            <a:spAutoFit/>
          </a:bodyPr>
          <a:lstStyle/>
          <a:p>
            <a:r>
              <a:rPr lang="en-US" sz="3200" b="1" dirty="0" smtClean="0">
                <a:solidFill>
                  <a:srgbClr val="FF0000"/>
                </a:solidFill>
              </a:rPr>
              <a:t>Nucleic acids                                                         </a:t>
            </a:r>
            <a:r>
              <a:rPr lang="en-US" sz="2800" b="1" dirty="0" smtClean="0">
                <a:solidFill>
                  <a:srgbClr val="FF0000"/>
                </a:solidFill>
              </a:rPr>
              <a:t>LO.1</a:t>
            </a:r>
            <a:endParaRPr lang="en-US" sz="2800" b="1" dirty="0">
              <a:solidFill>
                <a:srgbClr val="FF0000"/>
              </a:solidFill>
            </a:endParaRPr>
          </a:p>
        </p:txBody>
      </p:sp>
      <p:pic>
        <p:nvPicPr>
          <p:cNvPr id="2050" name="Picture 2" descr="C:\Users\Intel\Desktop\MGD 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 y="0"/>
            <a:ext cx="9144000" cy="712787"/>
          </a:xfrm>
          <a:prstGeom prst="rect">
            <a:avLst/>
          </a:prstGeom>
          <a:noFill/>
          <a:extLst>
            <a:ext uri="{909E8E84-426E-40DD-AFC4-6F175D3DCCD1}">
              <a14:hiddenFill xmlns:a14="http://schemas.microsoft.com/office/drawing/2010/main">
                <a:solidFill>
                  <a:srgbClr val="FFFFFF"/>
                </a:solidFill>
              </a14:hiddenFill>
            </a:ext>
          </a:extLst>
        </p:spPr>
      </p:pic>
      <p:sp>
        <p:nvSpPr>
          <p:cNvPr id="16" name="مستطيل 15"/>
          <p:cNvSpPr/>
          <p:nvPr/>
        </p:nvSpPr>
        <p:spPr>
          <a:xfrm>
            <a:off x="274560" y="2106892"/>
            <a:ext cx="8871045" cy="523220"/>
          </a:xfrm>
          <a:prstGeom prst="rect">
            <a:avLst/>
          </a:prstGeom>
        </p:spPr>
        <p:txBody>
          <a:bodyPr wrap="square">
            <a:spAutoFit/>
          </a:bodyPr>
          <a:lstStyle/>
          <a:p>
            <a:pPr marL="457200" indent="-457200" algn="just">
              <a:buFont typeface="Wingdings" pitchFamily="2" charset="2"/>
              <a:buChar char="Ø"/>
            </a:pPr>
            <a:r>
              <a:rPr lang="en-US" sz="2800" dirty="0" smtClean="0"/>
              <a:t> </a:t>
            </a:r>
            <a:r>
              <a:rPr lang="en-US" sz="2400" b="1" dirty="0" smtClean="0"/>
              <a:t>RNA like DNA, is a long, </a:t>
            </a:r>
            <a:r>
              <a:rPr lang="en-US" sz="2400" b="1" dirty="0" err="1" smtClean="0"/>
              <a:t>unbranched</a:t>
            </a:r>
            <a:r>
              <a:rPr lang="en-US" sz="2400" b="1" dirty="0"/>
              <a:t> </a:t>
            </a:r>
            <a:r>
              <a:rPr lang="en-US" sz="2400" b="1" dirty="0" smtClean="0"/>
              <a:t>macromolecule</a:t>
            </a:r>
            <a:endParaRPr lang="en-GB" sz="2400" b="1" dirty="0">
              <a:solidFill>
                <a:srgbClr val="FF0000"/>
              </a:solidFill>
            </a:endParaRPr>
          </a:p>
        </p:txBody>
      </p:sp>
      <p:sp>
        <p:nvSpPr>
          <p:cNvPr id="8" name="مستطيل 15"/>
          <p:cNvSpPr/>
          <p:nvPr/>
        </p:nvSpPr>
        <p:spPr>
          <a:xfrm>
            <a:off x="272955" y="3102644"/>
            <a:ext cx="8871045" cy="830997"/>
          </a:xfrm>
          <a:prstGeom prst="rect">
            <a:avLst/>
          </a:prstGeom>
        </p:spPr>
        <p:txBody>
          <a:bodyPr wrap="square">
            <a:spAutoFit/>
          </a:bodyPr>
          <a:lstStyle/>
          <a:p>
            <a:pPr marL="342900" indent="-342900" algn="just">
              <a:buFont typeface="Wingdings" pitchFamily="2" charset="2"/>
              <a:buChar char="Ø"/>
            </a:pPr>
            <a:r>
              <a:rPr lang="en-GB" sz="2400" b="1" dirty="0" smtClean="0"/>
              <a:t>Single strand, consisting of nucleotide joined by 3 ̒     5 ̒ </a:t>
            </a:r>
            <a:r>
              <a:rPr lang="en-GB" sz="2400" b="1" dirty="0" err="1" smtClean="0"/>
              <a:t>phosphodiester</a:t>
            </a:r>
            <a:r>
              <a:rPr lang="en-GB" sz="2400" b="1" dirty="0" smtClean="0"/>
              <a:t> bond.</a:t>
            </a:r>
            <a:endParaRPr lang="en-GB" sz="2400" b="1" dirty="0"/>
          </a:p>
        </p:txBody>
      </p:sp>
      <p:sp>
        <p:nvSpPr>
          <p:cNvPr id="2" name="Rectangle 1"/>
          <p:cNvSpPr/>
          <p:nvPr/>
        </p:nvSpPr>
        <p:spPr>
          <a:xfrm>
            <a:off x="272955" y="2630112"/>
            <a:ext cx="4973990" cy="461665"/>
          </a:xfrm>
          <a:prstGeom prst="rect">
            <a:avLst/>
          </a:prstGeom>
        </p:spPr>
        <p:txBody>
          <a:bodyPr wrap="none">
            <a:spAutoFit/>
          </a:bodyPr>
          <a:lstStyle/>
          <a:p>
            <a:pPr marL="457200" indent="-457200" algn="just">
              <a:buFont typeface="Wingdings" pitchFamily="2" charset="2"/>
              <a:buChar char="Ø"/>
            </a:pPr>
            <a:r>
              <a:rPr lang="en-US" sz="2400" b="1" dirty="0" smtClean="0"/>
              <a:t>RNA </a:t>
            </a:r>
            <a:r>
              <a:rPr lang="en-US" sz="2400" b="1" dirty="0"/>
              <a:t>is found throughout the cell. </a:t>
            </a:r>
            <a:endParaRPr lang="en-GB" sz="2400" b="1" dirty="0">
              <a:solidFill>
                <a:srgbClr val="FF0000"/>
              </a:solidFill>
            </a:endParaRPr>
          </a:p>
        </p:txBody>
      </p:sp>
      <p:cxnSp>
        <p:nvCxnSpPr>
          <p:cNvPr id="4" name="Straight Arrow Connector 3"/>
          <p:cNvCxnSpPr/>
          <p:nvPr/>
        </p:nvCxnSpPr>
        <p:spPr>
          <a:xfrm>
            <a:off x="8018060" y="3364195"/>
            <a:ext cx="4776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مستطيل 15"/>
          <p:cNvSpPr/>
          <p:nvPr/>
        </p:nvSpPr>
        <p:spPr>
          <a:xfrm>
            <a:off x="194578" y="1346775"/>
            <a:ext cx="8871045" cy="584775"/>
          </a:xfrm>
          <a:prstGeom prst="rect">
            <a:avLst/>
          </a:prstGeom>
        </p:spPr>
        <p:txBody>
          <a:bodyPr wrap="square">
            <a:spAutoFit/>
          </a:bodyPr>
          <a:lstStyle/>
          <a:p>
            <a:pPr algn="just"/>
            <a:r>
              <a:rPr lang="en-US" sz="3200" b="1" dirty="0" smtClean="0">
                <a:solidFill>
                  <a:schemeClr val="accent1">
                    <a:lumMod val="75000"/>
                  </a:schemeClr>
                </a:solidFill>
              </a:rPr>
              <a:t>    RNA</a:t>
            </a:r>
            <a:endParaRPr lang="en-GB" sz="3200" b="1" dirty="0">
              <a:solidFill>
                <a:schemeClr val="accent1">
                  <a:lumMod val="75000"/>
                </a:schemeClr>
              </a:solidFill>
            </a:endParaRPr>
          </a:p>
        </p:txBody>
      </p:sp>
      <p:sp>
        <p:nvSpPr>
          <p:cNvPr id="11" name="Oval 10"/>
          <p:cNvSpPr/>
          <p:nvPr/>
        </p:nvSpPr>
        <p:spPr>
          <a:xfrm>
            <a:off x="194578" y="4558352"/>
            <a:ext cx="8772001" cy="1364776"/>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H. W. </a:t>
            </a:r>
          </a:p>
          <a:p>
            <a:pPr algn="ctr"/>
            <a:r>
              <a:rPr lang="en-US" sz="3200" b="1" dirty="0">
                <a:solidFill>
                  <a:srgbClr val="FF0000"/>
                </a:solidFill>
              </a:rPr>
              <a:t>Compare between the nucleic acids DNA and RNA</a:t>
            </a:r>
          </a:p>
        </p:txBody>
      </p:sp>
    </p:spTree>
    <p:extLst>
      <p:ext uri="{BB962C8B-B14F-4D97-AF65-F5344CB8AC3E}">
        <p14:creationId xmlns:p14="http://schemas.microsoft.com/office/powerpoint/2010/main" val="346933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8" grpId="0"/>
      <p:bldP spid="2" grpId="0"/>
      <p:bldP spid="14"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pic>
        <p:nvPicPr>
          <p:cNvPr id="15" name="Picture 2" descr="C:\Users\Intel\Desktop\MGD 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 y="0"/>
            <a:ext cx="9144000" cy="7127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جدول 16"/>
          <p:cNvGraphicFramePr>
            <a:graphicFrameLocks noGrp="1"/>
          </p:cNvGraphicFramePr>
          <p:nvPr>
            <p:extLst>
              <p:ext uri="{D42A27DB-BD31-4B8C-83A1-F6EECF244321}">
                <p14:modId xmlns:p14="http://schemas.microsoft.com/office/powerpoint/2010/main" val="413712999"/>
              </p:ext>
            </p:extLst>
          </p:nvPr>
        </p:nvGraphicFramePr>
        <p:xfrm>
          <a:off x="5806" y="1401935"/>
          <a:ext cx="9144000" cy="491262"/>
        </p:xfrm>
        <a:graphic>
          <a:graphicData uri="http://schemas.openxmlformats.org/drawingml/2006/table">
            <a:tbl>
              <a:tblPr firstRow="1" bandRow="1">
                <a:tableStyleId>{5C22544A-7EE6-4342-B048-85BDC9FD1C3A}</a:tableStyleId>
              </a:tblPr>
              <a:tblGrid>
                <a:gridCol w="2566415">
                  <a:extLst>
                    <a:ext uri="{9D8B030D-6E8A-4147-A177-3AD203B41FA5}">
                      <a16:colId xmlns="" xmlns:a16="http://schemas.microsoft.com/office/drawing/2014/main" val="20000"/>
                    </a:ext>
                  </a:extLst>
                </a:gridCol>
                <a:gridCol w="6577585">
                  <a:extLst>
                    <a:ext uri="{9D8B030D-6E8A-4147-A177-3AD203B41FA5}">
                      <a16:colId xmlns="" xmlns:a16="http://schemas.microsoft.com/office/drawing/2014/main" val="20001"/>
                    </a:ext>
                  </a:extLst>
                </a:gridCol>
              </a:tblGrid>
              <a:tr h="491262">
                <a:tc>
                  <a:txBody>
                    <a:bodyPr/>
                    <a:lstStyle/>
                    <a:p>
                      <a:r>
                        <a:rPr lang="en-US" sz="2400" b="1" dirty="0" smtClean="0">
                          <a:solidFill>
                            <a:schemeClr val="tx1">
                              <a:lumMod val="75000"/>
                              <a:lumOff val="25000"/>
                            </a:schemeClr>
                          </a:solidFill>
                        </a:rPr>
                        <a:t>Type</a:t>
                      </a:r>
                      <a:r>
                        <a:rPr lang="en-US" sz="2400" b="1" dirty="0" smtClean="0"/>
                        <a:t> </a:t>
                      </a:r>
                      <a:endParaRPr lang="en-US" sz="2400" b="1" dirty="0"/>
                    </a:p>
                  </a:txBody>
                  <a:tcPr anchor="ctr"/>
                </a:tc>
                <a:tc>
                  <a:txBody>
                    <a:bodyPr/>
                    <a:lstStyle/>
                    <a:p>
                      <a:r>
                        <a:rPr lang="en-US" sz="2400" b="1" dirty="0">
                          <a:solidFill>
                            <a:schemeClr val="tx1">
                              <a:lumMod val="75000"/>
                              <a:lumOff val="25000"/>
                            </a:schemeClr>
                          </a:solidFill>
                        </a:rPr>
                        <a:t>Functions</a:t>
                      </a:r>
                      <a:endParaRPr lang="en-GB" sz="2400" b="1" dirty="0">
                        <a:solidFill>
                          <a:schemeClr val="tx1">
                            <a:lumMod val="75000"/>
                            <a:lumOff val="25000"/>
                          </a:schemeClr>
                        </a:solidFill>
                      </a:endParaRPr>
                    </a:p>
                  </a:txBody>
                  <a:tcPr anchor="ctr"/>
                </a:tc>
                <a:extLst>
                  <a:ext uri="{0D108BD9-81ED-4DB2-BD59-A6C34878D82A}">
                    <a16:rowId xmlns="" xmlns:a16="http://schemas.microsoft.com/office/drawing/2014/main" val="10000"/>
                  </a:ext>
                </a:extLst>
              </a:tr>
            </a:tbl>
          </a:graphicData>
        </a:graphic>
      </p:graphicFrame>
      <p:graphicFrame>
        <p:nvGraphicFramePr>
          <p:cNvPr id="18" name="جدول 17"/>
          <p:cNvGraphicFramePr>
            <a:graphicFrameLocks noGrp="1"/>
          </p:cNvGraphicFramePr>
          <p:nvPr>
            <p:extLst>
              <p:ext uri="{D42A27DB-BD31-4B8C-83A1-F6EECF244321}">
                <p14:modId xmlns:p14="http://schemas.microsoft.com/office/powerpoint/2010/main" val="1482189287"/>
              </p:ext>
            </p:extLst>
          </p:nvPr>
        </p:nvGraphicFramePr>
        <p:xfrm>
          <a:off x="1" y="2072669"/>
          <a:ext cx="9144000" cy="822960"/>
        </p:xfrm>
        <a:graphic>
          <a:graphicData uri="http://schemas.openxmlformats.org/drawingml/2006/table">
            <a:tbl>
              <a:tblPr firstRow="1" bandRow="1">
                <a:tableStyleId>{5C22544A-7EE6-4342-B048-85BDC9FD1C3A}</a:tableStyleId>
              </a:tblPr>
              <a:tblGrid>
                <a:gridCol w="2566415">
                  <a:extLst>
                    <a:ext uri="{9D8B030D-6E8A-4147-A177-3AD203B41FA5}">
                      <a16:colId xmlns="" xmlns:a16="http://schemas.microsoft.com/office/drawing/2014/main" val="20000"/>
                    </a:ext>
                  </a:extLst>
                </a:gridCol>
                <a:gridCol w="6577585">
                  <a:extLst>
                    <a:ext uri="{9D8B030D-6E8A-4147-A177-3AD203B41FA5}">
                      <a16:colId xmlns="" xmlns:a16="http://schemas.microsoft.com/office/drawing/2014/main" val="20001"/>
                    </a:ext>
                  </a:extLst>
                </a:gridCol>
              </a:tblGrid>
              <a:tr h="758572">
                <a:tc>
                  <a:txBody>
                    <a:bodyPr/>
                    <a:lstStyle/>
                    <a:p>
                      <a:r>
                        <a:rPr lang="en-US" sz="2400" b="1" dirty="0" smtClean="0"/>
                        <a:t>Messenger</a:t>
                      </a:r>
                      <a:r>
                        <a:rPr lang="en-US" sz="2400" b="1" baseline="0" dirty="0" smtClean="0"/>
                        <a:t> RNA</a:t>
                      </a:r>
                      <a:endParaRPr lang="en-GB" sz="2400" b="1" dirty="0"/>
                    </a:p>
                  </a:txBody>
                  <a:tcPr anchor="ctr"/>
                </a:tc>
                <a:tc>
                  <a:txBody>
                    <a:bodyPr/>
                    <a:lstStyle/>
                    <a:p>
                      <a:pPr marL="0" indent="0" algn="just">
                        <a:buFont typeface="Arial" pitchFamily="34" charset="0"/>
                        <a:buNone/>
                      </a:pPr>
                      <a:r>
                        <a:rPr lang="en-GB" sz="2400" b="1" dirty="0" smtClean="0">
                          <a:solidFill>
                            <a:schemeClr val="bg1"/>
                          </a:solidFill>
                        </a:rPr>
                        <a:t>Transfers genetics information</a:t>
                      </a:r>
                      <a:r>
                        <a:rPr lang="en-GB" sz="2400" b="1" baseline="0" dirty="0" smtClean="0">
                          <a:solidFill>
                            <a:schemeClr val="bg1"/>
                          </a:solidFill>
                        </a:rPr>
                        <a:t> from gene to ribosomes to synthesize protein.</a:t>
                      </a:r>
                      <a:r>
                        <a:rPr lang="en-GB" sz="2400" b="1" dirty="0" smtClean="0">
                          <a:solidFill>
                            <a:schemeClr val="bg1"/>
                          </a:solidFill>
                        </a:rPr>
                        <a:t> </a:t>
                      </a:r>
                      <a:endParaRPr lang="en-GB" sz="2400" b="1" dirty="0">
                        <a:solidFill>
                          <a:schemeClr val="bg1"/>
                        </a:solidFill>
                      </a:endParaRPr>
                    </a:p>
                  </a:txBody>
                  <a:tcPr anchor="ctr"/>
                </a:tc>
                <a:extLst>
                  <a:ext uri="{0D108BD9-81ED-4DB2-BD59-A6C34878D82A}">
                    <a16:rowId xmlns="" xmlns:a16="http://schemas.microsoft.com/office/drawing/2014/main" val="10000"/>
                  </a:ext>
                </a:extLst>
              </a:tr>
            </a:tbl>
          </a:graphicData>
        </a:graphic>
      </p:graphicFrame>
      <p:graphicFrame>
        <p:nvGraphicFramePr>
          <p:cNvPr id="19" name="جدول 18"/>
          <p:cNvGraphicFramePr>
            <a:graphicFrameLocks noGrp="1"/>
          </p:cNvGraphicFramePr>
          <p:nvPr>
            <p:extLst>
              <p:ext uri="{D42A27DB-BD31-4B8C-83A1-F6EECF244321}">
                <p14:modId xmlns:p14="http://schemas.microsoft.com/office/powerpoint/2010/main" val="68774579"/>
              </p:ext>
            </p:extLst>
          </p:nvPr>
        </p:nvGraphicFramePr>
        <p:xfrm>
          <a:off x="1" y="3090646"/>
          <a:ext cx="9144000" cy="822960"/>
        </p:xfrm>
        <a:graphic>
          <a:graphicData uri="http://schemas.openxmlformats.org/drawingml/2006/table">
            <a:tbl>
              <a:tblPr firstRow="1" bandRow="1">
                <a:tableStyleId>{5C22544A-7EE6-4342-B048-85BDC9FD1C3A}</a:tableStyleId>
              </a:tblPr>
              <a:tblGrid>
                <a:gridCol w="2566415">
                  <a:extLst>
                    <a:ext uri="{9D8B030D-6E8A-4147-A177-3AD203B41FA5}">
                      <a16:colId xmlns="" xmlns:a16="http://schemas.microsoft.com/office/drawing/2014/main" val="20000"/>
                    </a:ext>
                  </a:extLst>
                </a:gridCol>
                <a:gridCol w="6577585">
                  <a:extLst>
                    <a:ext uri="{9D8B030D-6E8A-4147-A177-3AD203B41FA5}">
                      <a16:colId xmlns="" xmlns:a16="http://schemas.microsoft.com/office/drawing/2014/main" val="20001"/>
                    </a:ext>
                  </a:extLst>
                </a:gridCol>
              </a:tblGrid>
              <a:tr h="293044">
                <a:tc>
                  <a:txBody>
                    <a:bodyPr/>
                    <a:lstStyle/>
                    <a:p>
                      <a:r>
                        <a:rPr lang="en-US" sz="2400" b="1" dirty="0" smtClean="0"/>
                        <a:t>Transfer RNA</a:t>
                      </a:r>
                      <a:endParaRPr lang="en-GB" sz="2400" b="1" dirty="0"/>
                    </a:p>
                  </a:txBody>
                  <a:tcPr anchor="ctr"/>
                </a:tc>
                <a:tc>
                  <a:txBody>
                    <a:bodyPr/>
                    <a:lstStyle/>
                    <a:p>
                      <a:r>
                        <a:rPr lang="en-US" sz="2400" b="1" dirty="0" smtClean="0">
                          <a:solidFill>
                            <a:schemeClr val="bg1"/>
                          </a:solidFill>
                        </a:rPr>
                        <a:t>Transfer amino acids to mRNA for protein synthesis.</a:t>
                      </a:r>
                      <a:endParaRPr lang="en-US" sz="2400" b="1" dirty="0">
                        <a:solidFill>
                          <a:schemeClr val="bg1"/>
                        </a:solidFill>
                      </a:endParaRPr>
                    </a:p>
                  </a:txBody>
                  <a:tcPr anchor="ctr"/>
                </a:tc>
                <a:extLst>
                  <a:ext uri="{0D108BD9-81ED-4DB2-BD59-A6C34878D82A}">
                    <a16:rowId xmlns="" xmlns:a16="http://schemas.microsoft.com/office/drawing/2014/main" val="10000"/>
                  </a:ext>
                </a:extLst>
              </a:tr>
            </a:tbl>
          </a:graphicData>
        </a:graphic>
      </p:graphicFrame>
      <p:graphicFrame>
        <p:nvGraphicFramePr>
          <p:cNvPr id="20" name="جدول 19"/>
          <p:cNvGraphicFramePr>
            <a:graphicFrameLocks noGrp="1"/>
          </p:cNvGraphicFramePr>
          <p:nvPr>
            <p:extLst>
              <p:ext uri="{D42A27DB-BD31-4B8C-83A1-F6EECF244321}">
                <p14:modId xmlns:p14="http://schemas.microsoft.com/office/powerpoint/2010/main" val="3575702609"/>
              </p:ext>
            </p:extLst>
          </p:nvPr>
        </p:nvGraphicFramePr>
        <p:xfrm>
          <a:off x="1" y="4074385"/>
          <a:ext cx="9144000" cy="457200"/>
        </p:xfrm>
        <a:graphic>
          <a:graphicData uri="http://schemas.openxmlformats.org/drawingml/2006/table">
            <a:tbl>
              <a:tblPr firstRow="1" bandRow="1">
                <a:tableStyleId>{5C22544A-7EE6-4342-B048-85BDC9FD1C3A}</a:tableStyleId>
              </a:tblPr>
              <a:tblGrid>
                <a:gridCol w="2566415">
                  <a:extLst>
                    <a:ext uri="{9D8B030D-6E8A-4147-A177-3AD203B41FA5}">
                      <a16:colId xmlns="" xmlns:a16="http://schemas.microsoft.com/office/drawing/2014/main" val="20000"/>
                    </a:ext>
                  </a:extLst>
                </a:gridCol>
                <a:gridCol w="6577585">
                  <a:extLst>
                    <a:ext uri="{9D8B030D-6E8A-4147-A177-3AD203B41FA5}">
                      <a16:colId xmlns="" xmlns:a16="http://schemas.microsoft.com/office/drawing/2014/main" val="20001"/>
                    </a:ext>
                  </a:extLst>
                </a:gridCol>
              </a:tblGrid>
              <a:tr h="0">
                <a:tc>
                  <a:txBody>
                    <a:bodyPr/>
                    <a:lstStyle/>
                    <a:p>
                      <a:r>
                        <a:rPr lang="en-US" sz="2400" b="1" dirty="0" smtClean="0"/>
                        <a:t>Ribosomal RNA</a:t>
                      </a:r>
                      <a:endParaRPr lang="en-US" sz="2400" b="1" dirty="0"/>
                    </a:p>
                  </a:txBody>
                  <a:tcPr anchor="ctr"/>
                </a:tc>
                <a:tc>
                  <a:txBody>
                    <a:bodyPr/>
                    <a:lstStyle/>
                    <a:p>
                      <a:pPr algn="just"/>
                      <a:r>
                        <a:rPr lang="en-US" sz="2400" b="1" dirty="0" smtClean="0">
                          <a:solidFill>
                            <a:schemeClr val="bg1"/>
                          </a:solidFill>
                        </a:rPr>
                        <a:t>Provides</a:t>
                      </a:r>
                      <a:r>
                        <a:rPr lang="en-US" sz="2400" b="1" baseline="0" dirty="0" smtClean="0">
                          <a:solidFill>
                            <a:schemeClr val="bg1"/>
                          </a:solidFill>
                        </a:rPr>
                        <a:t> structural framework for ribosomes</a:t>
                      </a:r>
                      <a:endParaRPr lang="en-US" sz="2400" b="1" dirty="0">
                        <a:solidFill>
                          <a:schemeClr val="bg1"/>
                        </a:solidFill>
                      </a:endParaRPr>
                    </a:p>
                  </a:txBody>
                  <a:tcPr anchor="ctr"/>
                </a:tc>
                <a:extLst>
                  <a:ext uri="{0D108BD9-81ED-4DB2-BD59-A6C34878D82A}">
                    <a16:rowId xmlns="" xmlns:a16="http://schemas.microsoft.com/office/drawing/2014/main" val="10000"/>
                  </a:ext>
                </a:extLst>
              </a:tr>
            </a:tbl>
          </a:graphicData>
        </a:graphic>
      </p:graphicFrame>
      <p:sp>
        <p:nvSpPr>
          <p:cNvPr id="21" name="TextBox 5"/>
          <p:cNvSpPr txBox="1"/>
          <p:nvPr/>
        </p:nvSpPr>
        <p:spPr>
          <a:xfrm>
            <a:off x="1" y="723363"/>
            <a:ext cx="9065622" cy="584775"/>
          </a:xfrm>
          <a:prstGeom prst="rect">
            <a:avLst/>
          </a:prstGeom>
          <a:noFill/>
        </p:spPr>
        <p:txBody>
          <a:bodyPr wrap="square" rtlCol="0">
            <a:spAutoFit/>
          </a:bodyPr>
          <a:lstStyle/>
          <a:p>
            <a:pPr algn="ctr"/>
            <a:r>
              <a:rPr lang="en-US" sz="3200" b="1" dirty="0" smtClean="0">
                <a:solidFill>
                  <a:srgbClr val="FF0000"/>
                </a:solidFill>
              </a:rPr>
              <a:t>Types of RNA and their functions</a:t>
            </a:r>
            <a:endParaRPr lang="en-US" sz="3200" b="1" dirty="0">
              <a:solidFill>
                <a:srgbClr val="FF0000"/>
              </a:solidFill>
            </a:endParaRPr>
          </a:p>
        </p:txBody>
      </p:sp>
      <p:sp>
        <p:nvSpPr>
          <p:cNvPr id="25" name="مستطيل 24"/>
          <p:cNvSpPr/>
          <p:nvPr/>
        </p:nvSpPr>
        <p:spPr>
          <a:xfrm>
            <a:off x="7972024" y="835984"/>
            <a:ext cx="989948" cy="461665"/>
          </a:xfrm>
          <a:prstGeom prst="rect">
            <a:avLst/>
          </a:prstGeom>
        </p:spPr>
        <p:txBody>
          <a:bodyPr wrap="square">
            <a:spAutoFit/>
          </a:bodyPr>
          <a:lstStyle/>
          <a:p>
            <a:r>
              <a:rPr lang="en-US" sz="2400" b="1" dirty="0">
                <a:solidFill>
                  <a:srgbClr val="FF0000"/>
                </a:solidFill>
              </a:rPr>
              <a:t>LO. 1</a:t>
            </a:r>
          </a:p>
        </p:txBody>
      </p:sp>
    </p:spTree>
    <p:extLst>
      <p:ext uri="{BB962C8B-B14F-4D97-AF65-F5344CB8AC3E}">
        <p14:creationId xmlns:p14="http://schemas.microsoft.com/office/powerpoint/2010/main" val="11718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out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outVertic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14" name="TextBox 5"/>
          <p:cNvSpPr txBox="1"/>
          <p:nvPr/>
        </p:nvSpPr>
        <p:spPr>
          <a:xfrm>
            <a:off x="1" y="762000"/>
            <a:ext cx="9065622" cy="584775"/>
          </a:xfrm>
          <a:prstGeom prst="rect">
            <a:avLst/>
          </a:prstGeom>
          <a:noFill/>
        </p:spPr>
        <p:txBody>
          <a:bodyPr wrap="square" rtlCol="0">
            <a:spAutoFit/>
          </a:bodyPr>
          <a:lstStyle/>
          <a:p>
            <a:pPr lvl="0" defTabSz="914400">
              <a:spcBef>
                <a:spcPct val="20000"/>
              </a:spcBef>
              <a:defRPr/>
            </a:pPr>
            <a:r>
              <a:rPr lang="en-US" sz="3200" b="1" kern="0" dirty="0">
                <a:solidFill>
                  <a:srgbClr val="FF0000"/>
                </a:solidFill>
                <a:latin typeface="Calibri" pitchFamily="34" charset="0"/>
                <a:cs typeface="Calibri" pitchFamily="34" charset="0"/>
              </a:rPr>
              <a:t>Nucleic acid sequence </a:t>
            </a:r>
          </a:p>
        </p:txBody>
      </p:sp>
      <p:sp>
        <p:nvSpPr>
          <p:cNvPr id="17" name="مستطيل 16"/>
          <p:cNvSpPr/>
          <p:nvPr/>
        </p:nvSpPr>
        <p:spPr>
          <a:xfrm>
            <a:off x="7972024" y="835984"/>
            <a:ext cx="989948" cy="461665"/>
          </a:xfrm>
          <a:prstGeom prst="rect">
            <a:avLst/>
          </a:prstGeom>
        </p:spPr>
        <p:txBody>
          <a:bodyPr wrap="square">
            <a:spAutoFit/>
          </a:bodyPr>
          <a:lstStyle/>
          <a:p>
            <a:r>
              <a:rPr lang="en-US" sz="2400" b="1" dirty="0">
                <a:solidFill>
                  <a:srgbClr val="FF0000"/>
                </a:solidFill>
              </a:rPr>
              <a:t>LO. </a:t>
            </a:r>
            <a:r>
              <a:rPr lang="en-US" sz="2400" b="1" dirty="0" smtClean="0">
                <a:solidFill>
                  <a:srgbClr val="FF0000"/>
                </a:solidFill>
              </a:rPr>
              <a:t>2</a:t>
            </a:r>
            <a:endParaRPr lang="en-US" sz="2400" b="1" dirty="0">
              <a:solidFill>
                <a:srgbClr val="FF0000"/>
              </a:solidFill>
            </a:endParaRPr>
          </a:p>
        </p:txBody>
      </p:sp>
      <p:sp>
        <p:nvSpPr>
          <p:cNvPr id="19" name="مستطيل 18"/>
          <p:cNvSpPr/>
          <p:nvPr/>
        </p:nvSpPr>
        <p:spPr>
          <a:xfrm>
            <a:off x="230502" y="2523971"/>
            <a:ext cx="8689017" cy="954107"/>
          </a:xfrm>
          <a:prstGeom prst="rect">
            <a:avLst/>
          </a:prstGeom>
        </p:spPr>
        <p:txBody>
          <a:bodyPr wrap="square">
            <a:spAutoFit/>
          </a:bodyPr>
          <a:lstStyle/>
          <a:p>
            <a:pPr marL="457200" lvl="0" indent="-457200" defTabSz="914400">
              <a:spcBef>
                <a:spcPct val="20000"/>
              </a:spcBef>
              <a:buFont typeface="Wingdings" pitchFamily="2" charset="2"/>
              <a:buChar char="Ø"/>
              <a:defRPr/>
            </a:pPr>
            <a:r>
              <a:rPr lang="en-US" sz="2800" kern="0" dirty="0">
                <a:solidFill>
                  <a:schemeClr val="accent5">
                    <a:lumMod val="60000"/>
                    <a:lumOff val="40000"/>
                  </a:schemeClr>
                </a:solidFill>
                <a:latin typeface="Calibri" pitchFamily="34" charset="0"/>
                <a:cs typeface="Calibri" pitchFamily="34" charset="0"/>
              </a:rPr>
              <a:t>Specifying the sequence </a:t>
            </a:r>
            <a:r>
              <a:rPr lang="en-US" sz="2800" kern="0" dirty="0">
                <a:solidFill>
                  <a:prstClr val="black"/>
                </a:solidFill>
                <a:latin typeface="Calibri" pitchFamily="34" charset="0"/>
                <a:cs typeface="Calibri" pitchFamily="34" charset="0"/>
              </a:rPr>
              <a:t>is equivalent to defining the </a:t>
            </a:r>
            <a:r>
              <a:rPr lang="en-US" sz="2800" kern="0" dirty="0">
                <a:solidFill>
                  <a:schemeClr val="accent5">
                    <a:lumMod val="60000"/>
                    <a:lumOff val="40000"/>
                  </a:schemeClr>
                </a:solidFill>
                <a:latin typeface="Calibri" pitchFamily="34" charset="0"/>
                <a:cs typeface="Calibri" pitchFamily="34" charset="0"/>
              </a:rPr>
              <a:t>covalent structure </a:t>
            </a:r>
            <a:r>
              <a:rPr lang="en-US" sz="2800" kern="0" dirty="0">
                <a:solidFill>
                  <a:prstClr val="black"/>
                </a:solidFill>
                <a:latin typeface="Calibri" pitchFamily="34" charset="0"/>
                <a:cs typeface="Calibri" pitchFamily="34" charset="0"/>
              </a:rPr>
              <a:t>of the entire molecule. </a:t>
            </a:r>
          </a:p>
        </p:txBody>
      </p:sp>
      <p:sp>
        <p:nvSpPr>
          <p:cNvPr id="21" name="مستطيل 20"/>
          <p:cNvSpPr/>
          <p:nvPr/>
        </p:nvSpPr>
        <p:spPr>
          <a:xfrm>
            <a:off x="230502" y="3478078"/>
            <a:ext cx="8731470" cy="523220"/>
          </a:xfrm>
          <a:prstGeom prst="rect">
            <a:avLst/>
          </a:prstGeom>
        </p:spPr>
        <p:txBody>
          <a:bodyPr wrap="square">
            <a:spAutoFit/>
          </a:bodyPr>
          <a:lstStyle/>
          <a:p>
            <a:pPr marL="457200" indent="-457200" algn="just">
              <a:buFont typeface="Wingdings" pitchFamily="2" charset="2"/>
              <a:buChar char="Ø"/>
            </a:pPr>
            <a:r>
              <a:rPr lang="en-US" sz="2800" kern="0" dirty="0">
                <a:solidFill>
                  <a:schemeClr val="accent5">
                    <a:lumMod val="60000"/>
                    <a:lumOff val="40000"/>
                  </a:schemeClr>
                </a:solidFill>
                <a:latin typeface="Calibri" pitchFamily="34" charset="0"/>
                <a:cs typeface="Calibri" pitchFamily="34" charset="0"/>
              </a:rPr>
              <a:t>Sequences</a:t>
            </a:r>
            <a:r>
              <a:rPr lang="en-US" sz="2800" kern="0" dirty="0">
                <a:solidFill>
                  <a:prstClr val="black"/>
                </a:solidFill>
                <a:latin typeface="Calibri" pitchFamily="34" charset="0"/>
                <a:cs typeface="Calibri" pitchFamily="34" charset="0"/>
              </a:rPr>
              <a:t> are usually presented from </a:t>
            </a:r>
            <a:r>
              <a:rPr lang="en-US" sz="2800" kern="0" dirty="0">
                <a:solidFill>
                  <a:schemeClr val="accent5">
                    <a:lumMod val="60000"/>
                    <a:lumOff val="40000"/>
                  </a:schemeClr>
                </a:solidFill>
                <a:latin typeface="Calibri" pitchFamily="34" charset="0"/>
                <a:cs typeface="Calibri" pitchFamily="34" charset="0"/>
              </a:rPr>
              <a:t>5’ end to 3’ end.</a:t>
            </a:r>
            <a:endParaRPr lang="en-GB" sz="2800" b="1" dirty="0">
              <a:solidFill>
                <a:schemeClr val="accent5">
                  <a:lumMod val="60000"/>
                  <a:lumOff val="40000"/>
                </a:schemeClr>
              </a:solidFill>
            </a:endParaRPr>
          </a:p>
        </p:txBody>
      </p:sp>
      <p:sp>
        <p:nvSpPr>
          <p:cNvPr id="23" name="مستطيل 22"/>
          <p:cNvSpPr/>
          <p:nvPr/>
        </p:nvSpPr>
        <p:spPr>
          <a:xfrm>
            <a:off x="272955" y="1569864"/>
            <a:ext cx="8792667" cy="954107"/>
          </a:xfrm>
          <a:prstGeom prst="rect">
            <a:avLst/>
          </a:prstGeom>
        </p:spPr>
        <p:txBody>
          <a:bodyPr wrap="square">
            <a:spAutoFit/>
          </a:bodyPr>
          <a:lstStyle/>
          <a:p>
            <a:pPr marL="457200" lvl="0" indent="-457200" defTabSz="914400">
              <a:spcBef>
                <a:spcPct val="20000"/>
              </a:spcBef>
              <a:buFont typeface="Wingdings" pitchFamily="2" charset="2"/>
              <a:buChar char="Ø"/>
              <a:defRPr/>
            </a:pPr>
            <a:r>
              <a:rPr lang="en-US" sz="2800" kern="0" dirty="0">
                <a:solidFill>
                  <a:prstClr val="black"/>
                </a:solidFill>
                <a:latin typeface="Calibri" pitchFamily="34" charset="0"/>
                <a:cs typeface="Calibri" pitchFamily="34" charset="0"/>
              </a:rPr>
              <a:t>is a </a:t>
            </a:r>
            <a:r>
              <a:rPr lang="en-US" sz="2800" kern="0" dirty="0">
                <a:solidFill>
                  <a:srgbClr val="00B0F0"/>
                </a:solidFill>
                <a:latin typeface="Calibri" pitchFamily="34" charset="0"/>
                <a:cs typeface="Calibri" pitchFamily="34" charset="0"/>
              </a:rPr>
              <a:t>succession of letters </a:t>
            </a:r>
            <a:r>
              <a:rPr lang="en-US" sz="2800" kern="0" dirty="0">
                <a:solidFill>
                  <a:prstClr val="black"/>
                </a:solidFill>
                <a:latin typeface="Calibri" pitchFamily="34" charset="0"/>
                <a:cs typeface="Calibri" pitchFamily="34" charset="0"/>
              </a:rPr>
              <a:t>that </a:t>
            </a:r>
            <a:r>
              <a:rPr lang="en-US" sz="2800" kern="0" dirty="0">
                <a:latin typeface="Calibri" pitchFamily="34" charset="0"/>
                <a:cs typeface="Calibri" pitchFamily="34" charset="0"/>
              </a:rPr>
              <a:t>indicate</a:t>
            </a:r>
            <a:r>
              <a:rPr lang="en-US" sz="2800" kern="0" dirty="0">
                <a:solidFill>
                  <a:prstClr val="black"/>
                </a:solidFill>
                <a:latin typeface="Calibri" pitchFamily="34" charset="0"/>
                <a:cs typeface="Calibri" pitchFamily="34" charset="0"/>
              </a:rPr>
              <a:t> the </a:t>
            </a:r>
            <a:r>
              <a:rPr lang="en-US" sz="2800" kern="0" dirty="0">
                <a:solidFill>
                  <a:schemeClr val="accent5">
                    <a:lumMod val="60000"/>
                    <a:lumOff val="40000"/>
                  </a:schemeClr>
                </a:solidFill>
                <a:latin typeface="Calibri" pitchFamily="34" charset="0"/>
                <a:cs typeface="Calibri" pitchFamily="34" charset="0"/>
              </a:rPr>
              <a:t>order </a:t>
            </a:r>
            <a:r>
              <a:rPr lang="en-US" sz="2800" kern="0" dirty="0" smtClean="0">
                <a:solidFill>
                  <a:schemeClr val="accent5">
                    <a:lumMod val="60000"/>
                    <a:lumOff val="40000"/>
                  </a:schemeClr>
                </a:solidFill>
                <a:latin typeface="Calibri" pitchFamily="34" charset="0"/>
                <a:cs typeface="Calibri" pitchFamily="34" charset="0"/>
              </a:rPr>
              <a:t>of nucleotides</a:t>
            </a:r>
            <a:r>
              <a:rPr lang="en-US" sz="2800" kern="0" dirty="0" smtClean="0">
                <a:solidFill>
                  <a:prstClr val="black"/>
                </a:solidFill>
                <a:latin typeface="Calibri" pitchFamily="34" charset="0"/>
                <a:cs typeface="Calibri" pitchFamily="34" charset="0"/>
              </a:rPr>
              <a:t> within </a:t>
            </a:r>
            <a:r>
              <a:rPr lang="en-US" sz="2800" kern="0" dirty="0">
                <a:solidFill>
                  <a:prstClr val="black"/>
                </a:solidFill>
                <a:latin typeface="Calibri" pitchFamily="34" charset="0"/>
                <a:cs typeface="Calibri" pitchFamily="34" charset="0"/>
              </a:rPr>
              <a:t>a DNA  or RNA molecule. </a:t>
            </a:r>
          </a:p>
        </p:txBody>
      </p:sp>
      <p:pic>
        <p:nvPicPr>
          <p:cNvPr id="16" name="Picture 2" descr="C:\Users\Intel\Desktop\MGD 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 y="0"/>
            <a:ext cx="9144000" cy="71278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HP EliteBook 2540p\Desktop\images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8603" y="4001298"/>
            <a:ext cx="3897865" cy="23995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306" t="12542" r="17279" b="19048"/>
          <a:stretch/>
        </p:blipFill>
        <p:spPr bwMode="auto">
          <a:xfrm>
            <a:off x="334850" y="4658435"/>
            <a:ext cx="3703749" cy="1493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539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fade">
                                      <p:cBhvr>
                                        <p:cTn id="32" dur="1000"/>
                                        <p:tgtEl>
                                          <p:spTgt spid="3074"/>
                                        </p:tgtEl>
                                      </p:cBhvr>
                                    </p:animEffect>
                                    <p:anim calcmode="lin" valueType="num">
                                      <p:cBhvr>
                                        <p:cTn id="33" dur="1000" fill="hold"/>
                                        <p:tgtEl>
                                          <p:spTgt spid="3074"/>
                                        </p:tgtEl>
                                        <p:attrNameLst>
                                          <p:attrName>ppt_x</p:attrName>
                                        </p:attrNameLst>
                                      </p:cBhvr>
                                      <p:tavLst>
                                        <p:tav tm="0">
                                          <p:val>
                                            <p:strVal val="#ppt_x"/>
                                          </p:val>
                                        </p:tav>
                                        <p:tav tm="100000">
                                          <p:val>
                                            <p:strVal val="#ppt_x"/>
                                          </p:val>
                                        </p:tav>
                                      </p:tavLst>
                                    </p:anim>
                                    <p:anim calcmode="lin" valueType="num">
                                      <p:cBhvr>
                                        <p:cTn id="3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1"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14" name="TextBox 5"/>
          <p:cNvSpPr txBox="1"/>
          <p:nvPr/>
        </p:nvSpPr>
        <p:spPr>
          <a:xfrm>
            <a:off x="1" y="762000"/>
            <a:ext cx="9065622" cy="584775"/>
          </a:xfrm>
          <a:prstGeom prst="rect">
            <a:avLst/>
          </a:prstGeom>
          <a:noFill/>
        </p:spPr>
        <p:txBody>
          <a:bodyPr wrap="square" rtlCol="0">
            <a:spAutoFit/>
          </a:bodyPr>
          <a:lstStyle/>
          <a:p>
            <a:pPr lvl="0" defTabSz="914400">
              <a:spcBef>
                <a:spcPct val="20000"/>
              </a:spcBef>
              <a:defRPr/>
            </a:pPr>
            <a:r>
              <a:rPr lang="en-US" sz="3200" b="1" kern="0" dirty="0">
                <a:solidFill>
                  <a:srgbClr val="FF0000"/>
                </a:solidFill>
                <a:latin typeface="Calibri" pitchFamily="34" charset="0"/>
                <a:cs typeface="Calibri" pitchFamily="34" charset="0"/>
              </a:rPr>
              <a:t>Nucleic acid sequence </a:t>
            </a:r>
          </a:p>
        </p:txBody>
      </p:sp>
      <p:sp>
        <p:nvSpPr>
          <p:cNvPr id="17" name="مستطيل 16"/>
          <p:cNvSpPr/>
          <p:nvPr/>
        </p:nvSpPr>
        <p:spPr>
          <a:xfrm>
            <a:off x="7972024" y="835984"/>
            <a:ext cx="989948" cy="461665"/>
          </a:xfrm>
          <a:prstGeom prst="rect">
            <a:avLst/>
          </a:prstGeom>
        </p:spPr>
        <p:txBody>
          <a:bodyPr wrap="square">
            <a:spAutoFit/>
          </a:bodyPr>
          <a:lstStyle/>
          <a:p>
            <a:r>
              <a:rPr lang="en-US" sz="2400" b="1" dirty="0">
                <a:solidFill>
                  <a:srgbClr val="FF0000"/>
                </a:solidFill>
              </a:rPr>
              <a:t>LO. </a:t>
            </a:r>
            <a:r>
              <a:rPr lang="en-US" sz="2400" b="1" dirty="0" smtClean="0">
                <a:solidFill>
                  <a:srgbClr val="FF0000"/>
                </a:solidFill>
              </a:rPr>
              <a:t>2</a:t>
            </a:r>
            <a:endParaRPr lang="en-US" sz="2400" b="1" dirty="0">
              <a:solidFill>
                <a:srgbClr val="FF0000"/>
              </a:solidFill>
            </a:endParaRPr>
          </a:p>
        </p:txBody>
      </p:sp>
      <p:sp>
        <p:nvSpPr>
          <p:cNvPr id="19" name="مستطيل 18"/>
          <p:cNvSpPr/>
          <p:nvPr/>
        </p:nvSpPr>
        <p:spPr>
          <a:xfrm>
            <a:off x="376076" y="2698093"/>
            <a:ext cx="8489314" cy="1200329"/>
          </a:xfrm>
          <a:prstGeom prst="rect">
            <a:avLst/>
          </a:prstGeom>
        </p:spPr>
        <p:txBody>
          <a:bodyPr wrap="square">
            <a:spAutoFit/>
          </a:bodyPr>
          <a:lstStyle/>
          <a:p>
            <a:pPr marL="457200" indent="-457200" algn="just">
              <a:buFont typeface="Wingdings" pitchFamily="2" charset="2"/>
              <a:buChar char="Ø"/>
            </a:pPr>
            <a:r>
              <a:rPr lang="en-US" sz="2400" dirty="0">
                <a:solidFill>
                  <a:schemeClr val="accent6">
                    <a:lumMod val="75000"/>
                  </a:schemeClr>
                </a:solidFill>
              </a:rPr>
              <a:t>Transfer RNAs </a:t>
            </a:r>
            <a:r>
              <a:rPr lang="en-US" sz="2400" dirty="0"/>
              <a:t>bind to </a:t>
            </a:r>
            <a:r>
              <a:rPr lang="en-US" sz="2400" dirty="0">
                <a:solidFill>
                  <a:schemeClr val="accent6">
                    <a:lumMod val="75000"/>
                  </a:schemeClr>
                </a:solidFill>
              </a:rPr>
              <a:t>three</a:t>
            </a:r>
            <a:r>
              <a:rPr lang="en-US" sz="2400" dirty="0"/>
              <a:t> </a:t>
            </a:r>
            <a:r>
              <a:rPr lang="en-US" sz="2400" dirty="0" smtClean="0"/>
              <a:t>nucleotides</a:t>
            </a:r>
            <a:r>
              <a:rPr lang="en-US" sz="2400" dirty="0"/>
              <a:t> at a time and </a:t>
            </a:r>
            <a:r>
              <a:rPr lang="en-US" sz="2400" dirty="0" smtClean="0"/>
              <a:t>divide </a:t>
            </a:r>
            <a:r>
              <a:rPr lang="en-US" sz="2400" dirty="0"/>
              <a:t>the </a:t>
            </a:r>
            <a:r>
              <a:rPr lang="en-US" sz="2400" dirty="0" smtClean="0">
                <a:solidFill>
                  <a:schemeClr val="accent6">
                    <a:lumMod val="75000"/>
                  </a:schemeClr>
                </a:solidFill>
              </a:rPr>
              <a:t>nucleic acid sequence</a:t>
            </a:r>
            <a:r>
              <a:rPr lang="en-US" sz="2400" dirty="0"/>
              <a:t> </a:t>
            </a:r>
            <a:r>
              <a:rPr lang="en-US" sz="2400" dirty="0" smtClean="0"/>
              <a:t>into </a:t>
            </a:r>
            <a:r>
              <a:rPr lang="en-US" sz="2400" dirty="0" smtClean="0">
                <a:solidFill>
                  <a:schemeClr val="accent6">
                    <a:lumMod val="75000"/>
                  </a:schemeClr>
                </a:solidFill>
              </a:rPr>
              <a:t>codons</a:t>
            </a:r>
            <a:r>
              <a:rPr lang="en-US" sz="2400" dirty="0" smtClean="0"/>
              <a:t>, </a:t>
            </a:r>
            <a:r>
              <a:rPr lang="en-US" sz="2400" dirty="0"/>
              <a:t>each specifying one </a:t>
            </a:r>
            <a:r>
              <a:rPr lang="en-US" sz="2400" dirty="0">
                <a:solidFill>
                  <a:schemeClr val="accent6">
                    <a:lumMod val="75000"/>
                  </a:schemeClr>
                </a:solidFill>
              </a:rPr>
              <a:t>amino acid</a:t>
            </a:r>
            <a:r>
              <a:rPr lang="en-US" sz="2400" dirty="0"/>
              <a:t>.</a:t>
            </a:r>
            <a:endParaRPr lang="en-GB" sz="2400" b="1" dirty="0"/>
          </a:p>
        </p:txBody>
      </p:sp>
      <p:sp>
        <p:nvSpPr>
          <p:cNvPr id="23" name="مستطيل 22"/>
          <p:cNvSpPr/>
          <p:nvPr/>
        </p:nvSpPr>
        <p:spPr>
          <a:xfrm>
            <a:off x="376074" y="1324200"/>
            <a:ext cx="8489315" cy="1200329"/>
          </a:xfrm>
          <a:prstGeom prst="rect">
            <a:avLst/>
          </a:prstGeom>
        </p:spPr>
        <p:txBody>
          <a:bodyPr wrap="square">
            <a:spAutoFit/>
          </a:bodyPr>
          <a:lstStyle/>
          <a:p>
            <a:pPr marL="457200" indent="-457200" algn="just">
              <a:buFont typeface="Wingdings" pitchFamily="2" charset="2"/>
              <a:buChar char="Ø"/>
            </a:pPr>
            <a:r>
              <a:rPr lang="en-US" sz="2400" dirty="0" smtClean="0"/>
              <a:t>A </a:t>
            </a:r>
            <a:r>
              <a:rPr lang="en-US" sz="2400" dirty="0" smtClean="0">
                <a:solidFill>
                  <a:schemeClr val="accent6">
                    <a:lumMod val="75000"/>
                  </a:schemeClr>
                </a:solidFill>
              </a:rPr>
              <a:t>nucleic acid</a:t>
            </a:r>
            <a:r>
              <a:rPr lang="en-US" sz="2400" dirty="0"/>
              <a:t> sequence is translated into the protein it encodes by means </a:t>
            </a:r>
            <a:r>
              <a:rPr lang="en-US" sz="2400" dirty="0" smtClean="0"/>
              <a:t>of transfer RNAs</a:t>
            </a:r>
            <a:r>
              <a:rPr lang="en-US" sz="2400" dirty="0"/>
              <a:t> </a:t>
            </a:r>
            <a:r>
              <a:rPr lang="en-US" sz="2400" dirty="0" smtClean="0"/>
              <a:t>(</a:t>
            </a:r>
            <a:r>
              <a:rPr lang="en-US" sz="2400" dirty="0" err="1" smtClean="0"/>
              <a:t>tRNA</a:t>
            </a:r>
            <a:r>
              <a:rPr lang="en-US" sz="2400" dirty="0" smtClean="0"/>
              <a:t>) interacting </a:t>
            </a:r>
            <a:r>
              <a:rPr lang="en-US" sz="2400" dirty="0"/>
              <a:t>with the ribosomal apparatus. </a:t>
            </a:r>
            <a:endParaRPr lang="en-GB" sz="2400" b="1" dirty="0"/>
          </a:p>
        </p:txBody>
      </p:sp>
      <p:pic>
        <p:nvPicPr>
          <p:cNvPr id="16" name="Picture 2" descr="C:\Users\Intel\Desktop\MGD 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 y="0"/>
            <a:ext cx="9144000" cy="71278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HP EliteBook 2540p\Desktop\imag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6281" y="4062906"/>
            <a:ext cx="5104263" cy="233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80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098"/>
                                        </p:tgtEl>
                                        <p:attrNameLst>
                                          <p:attrName>style.visibility</p:attrName>
                                        </p:attrNameLst>
                                      </p:cBhvr>
                                      <p:to>
                                        <p:strVal val="visible"/>
                                      </p:to>
                                    </p:set>
                                    <p:animEffect transition="in" filter="fade">
                                      <p:cBhvr>
                                        <p:cTn id="26" dur="1000"/>
                                        <p:tgtEl>
                                          <p:spTgt spid="4098"/>
                                        </p:tgtEl>
                                      </p:cBhvr>
                                    </p:animEffect>
                                    <p:anim calcmode="lin" valueType="num">
                                      <p:cBhvr>
                                        <p:cTn id="27" dur="1000" fill="hold"/>
                                        <p:tgtEl>
                                          <p:spTgt spid="4098"/>
                                        </p:tgtEl>
                                        <p:attrNameLst>
                                          <p:attrName>ppt_x</p:attrName>
                                        </p:attrNameLst>
                                      </p:cBhvr>
                                      <p:tavLst>
                                        <p:tav tm="0">
                                          <p:val>
                                            <p:strVal val="#ppt_x"/>
                                          </p:val>
                                        </p:tav>
                                        <p:tav tm="100000">
                                          <p:val>
                                            <p:strVal val="#ppt_x"/>
                                          </p:val>
                                        </p:tav>
                                      </p:tavLst>
                                    </p:anim>
                                    <p:anim calcmode="lin" valueType="num">
                                      <p:cBhvr>
                                        <p:cTn id="28"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14" name="TextBox 5"/>
          <p:cNvSpPr txBox="1"/>
          <p:nvPr/>
        </p:nvSpPr>
        <p:spPr>
          <a:xfrm>
            <a:off x="1" y="762000"/>
            <a:ext cx="9065622" cy="584775"/>
          </a:xfrm>
          <a:prstGeom prst="rect">
            <a:avLst/>
          </a:prstGeom>
          <a:noFill/>
        </p:spPr>
        <p:txBody>
          <a:bodyPr wrap="square" rtlCol="0">
            <a:spAutoFit/>
          </a:bodyPr>
          <a:lstStyle/>
          <a:p>
            <a:pPr lvl="0" defTabSz="914400">
              <a:spcBef>
                <a:spcPct val="20000"/>
              </a:spcBef>
            </a:pPr>
            <a:r>
              <a:rPr lang="en-US" sz="3200" b="1" dirty="0">
                <a:solidFill>
                  <a:srgbClr val="FF0000"/>
                </a:solidFill>
                <a:latin typeface="Calibri" pitchFamily="34" charset="0"/>
                <a:cs typeface="Calibri" pitchFamily="34" charset="0"/>
              </a:rPr>
              <a:t>Polarity</a:t>
            </a:r>
          </a:p>
        </p:txBody>
      </p:sp>
      <p:sp>
        <p:nvSpPr>
          <p:cNvPr id="17" name="مستطيل 16"/>
          <p:cNvSpPr/>
          <p:nvPr/>
        </p:nvSpPr>
        <p:spPr>
          <a:xfrm>
            <a:off x="7972024" y="835984"/>
            <a:ext cx="989948" cy="461665"/>
          </a:xfrm>
          <a:prstGeom prst="rect">
            <a:avLst/>
          </a:prstGeom>
        </p:spPr>
        <p:txBody>
          <a:bodyPr wrap="square">
            <a:spAutoFit/>
          </a:bodyPr>
          <a:lstStyle/>
          <a:p>
            <a:r>
              <a:rPr lang="en-US" sz="2400" b="1" dirty="0">
                <a:solidFill>
                  <a:srgbClr val="FF0000"/>
                </a:solidFill>
              </a:rPr>
              <a:t>LO. </a:t>
            </a:r>
            <a:r>
              <a:rPr lang="en-US" sz="2400" b="1" dirty="0" smtClean="0">
                <a:solidFill>
                  <a:srgbClr val="FF0000"/>
                </a:solidFill>
              </a:rPr>
              <a:t>3</a:t>
            </a:r>
            <a:endParaRPr lang="en-US" sz="2400" b="1" dirty="0">
              <a:solidFill>
                <a:srgbClr val="FF0000"/>
              </a:solidFill>
            </a:endParaRPr>
          </a:p>
        </p:txBody>
      </p:sp>
      <p:sp>
        <p:nvSpPr>
          <p:cNvPr id="19" name="مستطيل 18"/>
          <p:cNvSpPr/>
          <p:nvPr/>
        </p:nvSpPr>
        <p:spPr>
          <a:xfrm>
            <a:off x="-1818" y="1578960"/>
            <a:ext cx="9106439" cy="1384995"/>
          </a:xfrm>
          <a:prstGeom prst="rect">
            <a:avLst/>
          </a:prstGeom>
        </p:spPr>
        <p:txBody>
          <a:bodyPr wrap="square">
            <a:spAutoFit/>
          </a:bodyPr>
          <a:lstStyle/>
          <a:p>
            <a:pPr marL="457200" lvl="0" indent="-457200" defTabSz="914400">
              <a:spcBef>
                <a:spcPct val="20000"/>
              </a:spcBef>
              <a:buFont typeface="Wingdings" pitchFamily="2" charset="2"/>
              <a:buChar char="Ø"/>
            </a:pPr>
            <a:r>
              <a:rPr lang="en-US" sz="2800" dirty="0">
                <a:solidFill>
                  <a:srgbClr val="000000"/>
                </a:solidFill>
                <a:latin typeface="Calibri" pitchFamily="34" charset="0"/>
                <a:cs typeface="Calibri" pitchFamily="34" charset="0"/>
              </a:rPr>
              <a:t>Each single-stranded nucleic acid chain has a </a:t>
            </a:r>
            <a:r>
              <a:rPr lang="en-US" sz="2800" b="1" dirty="0">
                <a:solidFill>
                  <a:srgbClr val="C00000"/>
                </a:solidFill>
                <a:latin typeface="Calibri" pitchFamily="34" charset="0"/>
                <a:cs typeface="Calibri" pitchFamily="34" charset="0"/>
              </a:rPr>
              <a:t>polarity</a:t>
            </a:r>
            <a:r>
              <a:rPr lang="en-US" sz="2800" dirty="0">
                <a:solidFill>
                  <a:srgbClr val="000000"/>
                </a:solidFill>
                <a:latin typeface="Calibri" pitchFamily="34" charset="0"/>
                <a:cs typeface="Calibri" pitchFamily="34" charset="0"/>
              </a:rPr>
              <a:t>, two distinct ends: a 5’ end with a free phosphate and a 3’end with a free OH-group.</a:t>
            </a:r>
          </a:p>
        </p:txBody>
      </p:sp>
      <p:pic>
        <p:nvPicPr>
          <p:cNvPr id="16" name="Picture 2" descr="C:\Users\Intel\Desktop\MGD 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 y="0"/>
            <a:ext cx="9144000" cy="7127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P EliteBook 2540p\Desktop\ima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396" y="2452104"/>
            <a:ext cx="4676575" cy="39578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0597" y="3134608"/>
            <a:ext cx="4401403" cy="3046988"/>
          </a:xfrm>
          <a:prstGeom prst="rect">
            <a:avLst/>
          </a:prstGeom>
          <a:solidFill>
            <a:srgbClr val="FFCCFF"/>
          </a:solidFill>
        </p:spPr>
        <p:txBody>
          <a:bodyPr wrap="square">
            <a:spAutoFit/>
          </a:bodyPr>
          <a:lstStyle/>
          <a:p>
            <a:pPr algn="just"/>
            <a:r>
              <a:rPr lang="en-US" sz="2400" dirty="0"/>
              <a:t>The polarity in DNA and RNA is derived from the oxygen and nitrogen atoms in the backbone. Nucleic acids are formed when nucleotides come together through </a:t>
            </a:r>
            <a:r>
              <a:rPr lang="en-US" sz="2400" dirty="0" err="1"/>
              <a:t>phosphodiester</a:t>
            </a:r>
            <a:r>
              <a:rPr lang="en-US" sz="2400" dirty="0"/>
              <a:t> linkages between the 5' and 3' carbon atoms.</a:t>
            </a:r>
          </a:p>
        </p:txBody>
      </p:sp>
    </p:spTree>
    <p:extLst>
      <p:ext uri="{BB962C8B-B14F-4D97-AF65-F5344CB8AC3E}">
        <p14:creationId xmlns:p14="http://schemas.microsoft.com/office/powerpoint/2010/main" val="208273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barn(inVertical)">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14" name="TextBox 5"/>
          <p:cNvSpPr txBox="1"/>
          <p:nvPr/>
        </p:nvSpPr>
        <p:spPr>
          <a:xfrm>
            <a:off x="1" y="762000"/>
            <a:ext cx="9065622" cy="584775"/>
          </a:xfrm>
          <a:prstGeom prst="rect">
            <a:avLst/>
          </a:prstGeom>
          <a:noFill/>
        </p:spPr>
        <p:txBody>
          <a:bodyPr wrap="square" rtlCol="0">
            <a:spAutoFit/>
          </a:bodyPr>
          <a:lstStyle/>
          <a:p>
            <a:r>
              <a:rPr lang="en-US" sz="3200" b="1" dirty="0" smtClean="0">
                <a:solidFill>
                  <a:srgbClr val="FF0000"/>
                </a:solidFill>
              </a:rPr>
              <a:t>Hydrogen bond </a:t>
            </a:r>
            <a:endParaRPr lang="en-US" sz="3200" b="1" dirty="0">
              <a:solidFill>
                <a:srgbClr val="FF0000"/>
              </a:solidFill>
            </a:endParaRPr>
          </a:p>
        </p:txBody>
      </p:sp>
      <p:sp>
        <p:nvSpPr>
          <p:cNvPr id="17" name="مستطيل 16"/>
          <p:cNvSpPr/>
          <p:nvPr/>
        </p:nvSpPr>
        <p:spPr>
          <a:xfrm>
            <a:off x="7972024" y="835984"/>
            <a:ext cx="989948" cy="461665"/>
          </a:xfrm>
          <a:prstGeom prst="rect">
            <a:avLst/>
          </a:prstGeom>
        </p:spPr>
        <p:txBody>
          <a:bodyPr wrap="square">
            <a:spAutoFit/>
          </a:bodyPr>
          <a:lstStyle/>
          <a:p>
            <a:r>
              <a:rPr lang="en-US" sz="2400" b="1" dirty="0">
                <a:solidFill>
                  <a:srgbClr val="FF0000"/>
                </a:solidFill>
              </a:rPr>
              <a:t>LO. 4</a:t>
            </a:r>
          </a:p>
        </p:txBody>
      </p:sp>
      <p:sp>
        <p:nvSpPr>
          <p:cNvPr id="3" name="مستطيل 2"/>
          <p:cNvSpPr/>
          <p:nvPr/>
        </p:nvSpPr>
        <p:spPr>
          <a:xfrm>
            <a:off x="8913" y="1297649"/>
            <a:ext cx="9039553" cy="1815882"/>
          </a:xfrm>
          <a:prstGeom prst="rect">
            <a:avLst/>
          </a:prstGeom>
        </p:spPr>
        <p:txBody>
          <a:bodyPr wrap="square">
            <a:spAutoFit/>
          </a:bodyPr>
          <a:lstStyle/>
          <a:p>
            <a:pPr lvl="0" algn="just" defTabSz="914400">
              <a:spcBef>
                <a:spcPct val="20000"/>
              </a:spcBef>
              <a:defRPr/>
            </a:pPr>
            <a:r>
              <a:rPr lang="en-US" sz="2800" kern="0" dirty="0">
                <a:solidFill>
                  <a:prstClr val="black"/>
                </a:solidFill>
              </a:rPr>
              <a:t>In double stranded nucleic acids the bases of each base pair is held together by hydrogen bonds, 3 hydrogen bonds in the GC-base pair and 2 hydrogen bonds for the AT- and AU-base pair. </a:t>
            </a:r>
          </a:p>
        </p:txBody>
      </p:sp>
      <p:pic>
        <p:nvPicPr>
          <p:cNvPr id="16" name="Picture 2" descr="C:\Users\Intel\Desktop\MGD 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 y="0"/>
            <a:ext cx="9144000" cy="7127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64198"/>
          <a:stretch/>
        </p:blipFill>
        <p:spPr bwMode="auto">
          <a:xfrm>
            <a:off x="952501" y="2762974"/>
            <a:ext cx="8113122" cy="1543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descr="C:\Users\acer\Desktop\q.png"/>
          <p:cNvPicPr>
            <a:picLocks noChangeAspect="1" noChangeArrowheads="1"/>
          </p:cNvPicPr>
          <p:nvPr/>
        </p:nvPicPr>
        <p:blipFill rotWithShape="1">
          <a:blip r:embed="rId5">
            <a:extLst>
              <a:ext uri="{28A0092B-C50C-407E-A947-70E740481C1C}">
                <a14:useLocalDpi xmlns:a14="http://schemas.microsoft.com/office/drawing/2010/main" val="0"/>
              </a:ext>
            </a:extLst>
          </a:blip>
          <a:srcRect b="18722"/>
          <a:stretch/>
        </p:blipFill>
        <p:spPr bwMode="auto">
          <a:xfrm>
            <a:off x="952502" y="5078008"/>
            <a:ext cx="8124090" cy="13227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acer\Desktop\w.png"/>
          <p:cNvPicPr>
            <a:picLocks noChangeAspect="1" noChangeArrowheads="1"/>
          </p:cNvPicPr>
          <p:nvPr/>
        </p:nvPicPr>
        <p:blipFill rotWithShape="1">
          <a:blip r:embed="rId6">
            <a:extLst>
              <a:ext uri="{28A0092B-C50C-407E-A947-70E740481C1C}">
                <a14:useLocalDpi xmlns:a14="http://schemas.microsoft.com/office/drawing/2010/main" val="0"/>
              </a:ext>
            </a:extLst>
          </a:blip>
          <a:srcRect l="5492" r="13264"/>
          <a:stretch/>
        </p:blipFill>
        <p:spPr bwMode="auto">
          <a:xfrm>
            <a:off x="1336713" y="4462818"/>
            <a:ext cx="6588087" cy="61519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1306" y="3688351"/>
            <a:ext cx="85883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l="21246" t="1" r="23369" b="7901"/>
          <a:stretch/>
        </p:blipFill>
        <p:spPr bwMode="auto">
          <a:xfrm>
            <a:off x="2653409" y="3688351"/>
            <a:ext cx="486213" cy="80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7664" y="4967785"/>
            <a:ext cx="877887" cy="77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9"/>
          <p:cNvPicPr>
            <a:picLocks noChangeAspect="1" noChangeArrowheads="1"/>
          </p:cNvPicPr>
          <p:nvPr/>
        </p:nvPicPr>
        <p:blipFill rotWithShape="1">
          <a:blip r:embed="rId10">
            <a:extLst>
              <a:ext uri="{28A0092B-C50C-407E-A947-70E740481C1C}">
                <a14:useLocalDpi xmlns:a14="http://schemas.microsoft.com/office/drawing/2010/main" val="0"/>
              </a:ext>
            </a:extLst>
          </a:blip>
          <a:srcRect t="1" r="24161" b="7901"/>
          <a:stretch/>
        </p:blipFill>
        <p:spPr bwMode="auto">
          <a:xfrm>
            <a:off x="2447871" y="4967785"/>
            <a:ext cx="683846" cy="80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l="13518" r="8688" b="25284"/>
          <a:stretch/>
        </p:blipFill>
        <p:spPr bwMode="auto">
          <a:xfrm>
            <a:off x="1" y="4368512"/>
            <a:ext cx="2195550" cy="55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67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barn(inVertical)">
                                      <p:cBhvr>
                                        <p:cTn id="6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6" name="TextBox 5"/>
          <p:cNvSpPr txBox="1"/>
          <p:nvPr/>
        </p:nvSpPr>
        <p:spPr>
          <a:xfrm>
            <a:off x="1" y="762000"/>
            <a:ext cx="9065622" cy="523220"/>
          </a:xfrm>
          <a:prstGeom prst="rect">
            <a:avLst/>
          </a:prstGeom>
          <a:noFill/>
        </p:spPr>
        <p:txBody>
          <a:bodyPr wrap="square" rtlCol="0">
            <a:spAutoFit/>
          </a:bodyPr>
          <a:lstStyle/>
          <a:p>
            <a:r>
              <a:rPr lang="en-US" sz="2800" b="1" dirty="0">
                <a:solidFill>
                  <a:srgbClr val="FF0000"/>
                </a:solidFill>
              </a:rPr>
              <a:t>Learning Objectives (LO)</a:t>
            </a:r>
          </a:p>
        </p:txBody>
      </p:sp>
      <p:sp>
        <p:nvSpPr>
          <p:cNvPr id="7" name="مستطيل 6"/>
          <p:cNvSpPr/>
          <p:nvPr/>
        </p:nvSpPr>
        <p:spPr>
          <a:xfrm>
            <a:off x="122830" y="1285220"/>
            <a:ext cx="8843750" cy="1015663"/>
          </a:xfrm>
          <a:prstGeom prst="rect">
            <a:avLst/>
          </a:prstGeom>
        </p:spPr>
        <p:txBody>
          <a:bodyPr wrap="square">
            <a:spAutoFit/>
          </a:bodyPr>
          <a:lstStyle/>
          <a:p>
            <a:pPr algn="just"/>
            <a:r>
              <a:rPr lang="en-GB" sz="3200" b="1" dirty="0">
                <a:solidFill>
                  <a:srgbClr val="C00000"/>
                </a:solidFill>
              </a:rPr>
              <a:t>1</a:t>
            </a:r>
            <a:r>
              <a:rPr lang="en-GB" sz="3200" b="1" dirty="0" smtClean="0">
                <a:solidFill>
                  <a:srgbClr val="000000"/>
                </a:solidFill>
              </a:rPr>
              <a:t>.</a:t>
            </a:r>
            <a:r>
              <a:rPr lang="en-US" sz="2800" dirty="0">
                <a:latin typeface="Calibri" pitchFamily="34" charset="0"/>
                <a:cs typeface="Calibri" pitchFamily="34" charset="0"/>
              </a:rPr>
              <a:t> </a:t>
            </a:r>
            <a:r>
              <a:rPr lang="en-US" sz="2800" b="1" dirty="0">
                <a:latin typeface="Calibri" pitchFamily="34" charset="0"/>
                <a:cs typeface="Calibri" pitchFamily="34" charset="0"/>
              </a:rPr>
              <a:t>Recognize the structural components of DNA and RNA molecules</a:t>
            </a:r>
            <a:r>
              <a:rPr lang="en-US" sz="2800" b="1" dirty="0" smtClean="0">
                <a:latin typeface="Calibri" pitchFamily="34" charset="0"/>
                <a:cs typeface="Calibri" pitchFamily="34" charset="0"/>
              </a:rPr>
              <a:t>.</a:t>
            </a:r>
            <a:r>
              <a:rPr lang="en-GB" sz="2800" b="1" dirty="0">
                <a:solidFill>
                  <a:srgbClr val="FF0000"/>
                </a:solidFill>
              </a:rPr>
              <a:t> </a:t>
            </a:r>
            <a:r>
              <a:rPr lang="en-GB" sz="2800" b="1" dirty="0" smtClean="0">
                <a:solidFill>
                  <a:srgbClr val="FF0000"/>
                </a:solidFill>
              </a:rPr>
              <a:t>(LO. 1)</a:t>
            </a:r>
            <a:endParaRPr lang="en-US" sz="2800" b="1" dirty="0">
              <a:solidFill>
                <a:srgbClr val="0070C0"/>
              </a:solidFill>
              <a:latin typeface="Calibri" pitchFamily="34" charset="0"/>
              <a:cs typeface="Calibri" pitchFamily="34" charset="0"/>
            </a:endParaRPr>
          </a:p>
        </p:txBody>
      </p:sp>
      <p:sp>
        <p:nvSpPr>
          <p:cNvPr id="10" name="مستطيل 9"/>
          <p:cNvSpPr/>
          <p:nvPr/>
        </p:nvSpPr>
        <p:spPr>
          <a:xfrm>
            <a:off x="27295" y="3868411"/>
            <a:ext cx="9106439" cy="584775"/>
          </a:xfrm>
          <a:prstGeom prst="rect">
            <a:avLst/>
          </a:prstGeom>
        </p:spPr>
        <p:txBody>
          <a:bodyPr wrap="square">
            <a:spAutoFit/>
          </a:bodyPr>
          <a:lstStyle/>
          <a:p>
            <a:pPr algn="just"/>
            <a:r>
              <a:rPr lang="en-GB" sz="3200" b="1" dirty="0">
                <a:solidFill>
                  <a:srgbClr val="C00000"/>
                </a:solidFill>
              </a:rPr>
              <a:t>3</a:t>
            </a:r>
            <a:r>
              <a:rPr lang="en-GB" sz="3200" b="1" dirty="0" smtClean="0">
                <a:solidFill>
                  <a:srgbClr val="000000"/>
                </a:solidFill>
              </a:rPr>
              <a:t>.</a:t>
            </a:r>
            <a:r>
              <a:rPr lang="en-US" sz="2800" dirty="0">
                <a:latin typeface="Calibri" pitchFamily="34" charset="0"/>
                <a:cs typeface="Calibri" pitchFamily="34" charset="0"/>
              </a:rPr>
              <a:t> </a:t>
            </a:r>
            <a:r>
              <a:rPr lang="en-US" sz="2800" b="1" dirty="0">
                <a:latin typeface="Calibri" pitchFamily="34" charset="0"/>
                <a:cs typeface="Calibri" pitchFamily="34" charset="0"/>
              </a:rPr>
              <a:t>Explain polarity of a DNA or RNA chain. </a:t>
            </a:r>
            <a:r>
              <a:rPr lang="en-GB" sz="2800" b="1" dirty="0" smtClean="0">
                <a:solidFill>
                  <a:srgbClr val="FF0000"/>
                </a:solidFill>
              </a:rPr>
              <a:t>(LO.3) </a:t>
            </a:r>
            <a:endParaRPr lang="en-GB" sz="2800" b="1" dirty="0">
              <a:solidFill>
                <a:srgbClr val="FF0000"/>
              </a:solidFill>
            </a:endParaRPr>
          </a:p>
        </p:txBody>
      </p:sp>
      <p:sp>
        <p:nvSpPr>
          <p:cNvPr id="12" name="مستطيل 11"/>
          <p:cNvSpPr/>
          <p:nvPr/>
        </p:nvSpPr>
        <p:spPr>
          <a:xfrm>
            <a:off x="9779" y="4484731"/>
            <a:ext cx="9055844" cy="1015663"/>
          </a:xfrm>
          <a:prstGeom prst="rect">
            <a:avLst/>
          </a:prstGeom>
        </p:spPr>
        <p:txBody>
          <a:bodyPr wrap="square">
            <a:spAutoFit/>
          </a:bodyPr>
          <a:lstStyle/>
          <a:p>
            <a:pPr algn="just"/>
            <a:r>
              <a:rPr lang="en-GB" sz="3200" b="1" dirty="0">
                <a:solidFill>
                  <a:srgbClr val="C00000"/>
                </a:solidFill>
              </a:rPr>
              <a:t>4</a:t>
            </a:r>
            <a:r>
              <a:rPr lang="en-GB" sz="3200" b="1" dirty="0" smtClean="0">
                <a:solidFill>
                  <a:srgbClr val="000000"/>
                </a:solidFill>
              </a:rPr>
              <a:t>.</a:t>
            </a:r>
            <a:r>
              <a:rPr lang="en-US" sz="2800" dirty="0">
                <a:latin typeface="Calibri" pitchFamily="34" charset="0"/>
                <a:cs typeface="Calibri" pitchFamily="34" charset="0"/>
              </a:rPr>
              <a:t> </a:t>
            </a:r>
            <a:r>
              <a:rPr lang="en-US" sz="2800" b="1" dirty="0">
                <a:latin typeface="Calibri" pitchFamily="34" charset="0"/>
                <a:cs typeface="Calibri" pitchFamily="34" charset="0"/>
              </a:rPr>
              <a:t>Explain the importance of hydrogen-bonding and base-pairing in defining nucleic acid secondary structure. </a:t>
            </a:r>
            <a:r>
              <a:rPr lang="en-GB" sz="2800" b="1" dirty="0" smtClean="0">
                <a:solidFill>
                  <a:srgbClr val="FF0000"/>
                </a:solidFill>
              </a:rPr>
              <a:t>(LO.4</a:t>
            </a:r>
            <a:r>
              <a:rPr lang="en-GB" sz="2800" b="1" dirty="0">
                <a:solidFill>
                  <a:srgbClr val="FF0000"/>
                </a:solidFill>
              </a:rPr>
              <a:t>)</a:t>
            </a:r>
          </a:p>
        </p:txBody>
      </p:sp>
      <p:pic>
        <p:nvPicPr>
          <p:cNvPr id="2050" name="Picture 2" descr="C:\Users\Intel\Desktop\MGD 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 y="0"/>
            <a:ext cx="9144000" cy="712787"/>
          </a:xfrm>
          <a:prstGeom prst="rect">
            <a:avLst/>
          </a:prstGeom>
          <a:noFill/>
          <a:extLst>
            <a:ext uri="{909E8E84-426E-40DD-AFC4-6F175D3DCCD1}">
              <a14:hiddenFill xmlns:a14="http://schemas.microsoft.com/office/drawing/2010/main">
                <a:solidFill>
                  <a:srgbClr val="FFFFFF"/>
                </a:solidFill>
              </a14:hiddenFill>
            </a:ext>
          </a:extLst>
        </p:spPr>
      </p:pic>
      <p:sp>
        <p:nvSpPr>
          <p:cNvPr id="15" name="مستطيل 14"/>
          <p:cNvSpPr/>
          <p:nvPr/>
        </p:nvSpPr>
        <p:spPr>
          <a:xfrm>
            <a:off x="27295" y="5650519"/>
            <a:ext cx="9106439" cy="584775"/>
          </a:xfrm>
          <a:prstGeom prst="rect">
            <a:avLst/>
          </a:prstGeom>
        </p:spPr>
        <p:txBody>
          <a:bodyPr wrap="square">
            <a:spAutoFit/>
          </a:bodyPr>
          <a:lstStyle/>
          <a:p>
            <a:pPr algn="just"/>
            <a:r>
              <a:rPr lang="en-GB" sz="3200" b="1" dirty="0">
                <a:solidFill>
                  <a:srgbClr val="C00000"/>
                </a:solidFill>
              </a:rPr>
              <a:t>5</a:t>
            </a:r>
            <a:r>
              <a:rPr lang="en-GB" sz="3200" b="1" dirty="0" smtClean="0">
                <a:solidFill>
                  <a:srgbClr val="000000"/>
                </a:solidFill>
              </a:rPr>
              <a:t>.</a:t>
            </a:r>
            <a:r>
              <a:rPr lang="en-US" sz="2800" dirty="0">
                <a:latin typeface="Calibri" pitchFamily="34" charset="0"/>
                <a:cs typeface="Calibri" pitchFamily="34" charset="0"/>
              </a:rPr>
              <a:t> </a:t>
            </a:r>
            <a:r>
              <a:rPr lang="en-US" sz="2800" b="1" dirty="0">
                <a:latin typeface="Calibri" pitchFamily="34" charset="0"/>
                <a:cs typeface="Calibri" pitchFamily="34" charset="0"/>
              </a:rPr>
              <a:t>Describe the key features of the DNA double helix. </a:t>
            </a:r>
            <a:r>
              <a:rPr lang="en-GB" sz="2800" b="1" dirty="0" smtClean="0">
                <a:solidFill>
                  <a:srgbClr val="FF0000"/>
                </a:solidFill>
              </a:rPr>
              <a:t>(LO.5</a:t>
            </a:r>
            <a:r>
              <a:rPr lang="en-GB" sz="2800" b="1" dirty="0">
                <a:solidFill>
                  <a:srgbClr val="FF0000"/>
                </a:solidFill>
              </a:rPr>
              <a:t>)</a:t>
            </a:r>
          </a:p>
        </p:txBody>
      </p:sp>
      <p:sp>
        <p:nvSpPr>
          <p:cNvPr id="16" name="مستطيل 15"/>
          <p:cNvSpPr/>
          <p:nvPr/>
        </p:nvSpPr>
        <p:spPr>
          <a:xfrm>
            <a:off x="150125" y="2421861"/>
            <a:ext cx="8843750" cy="1446550"/>
          </a:xfrm>
          <a:prstGeom prst="rect">
            <a:avLst/>
          </a:prstGeom>
        </p:spPr>
        <p:txBody>
          <a:bodyPr wrap="square">
            <a:spAutoFit/>
          </a:bodyPr>
          <a:lstStyle/>
          <a:p>
            <a:pPr algn="just"/>
            <a:r>
              <a:rPr lang="en-GB" sz="3200" b="1" dirty="0" smtClean="0">
                <a:solidFill>
                  <a:srgbClr val="C00000"/>
                </a:solidFill>
              </a:rPr>
              <a:t>2</a:t>
            </a:r>
            <a:r>
              <a:rPr lang="en-GB" sz="3200" b="1" dirty="0" smtClean="0">
                <a:solidFill>
                  <a:srgbClr val="000000"/>
                </a:solidFill>
              </a:rPr>
              <a:t>.</a:t>
            </a:r>
            <a:r>
              <a:rPr lang="en-US" sz="2800" b="1" dirty="0" smtClean="0">
                <a:latin typeface="Calibri" pitchFamily="34" charset="0"/>
                <a:cs typeface="Calibri" pitchFamily="34" charset="0"/>
              </a:rPr>
              <a:t>Recognize </a:t>
            </a:r>
            <a:r>
              <a:rPr lang="en-US" sz="2800" b="1" dirty="0">
                <a:latin typeface="Calibri" pitchFamily="34" charset="0"/>
                <a:cs typeface="Calibri" pitchFamily="34" charset="0"/>
              </a:rPr>
              <a:t>and apply the conventions used to represent these components and the conventions used to represent DNA or RNA base sequences. </a:t>
            </a:r>
            <a:r>
              <a:rPr lang="en-GB" sz="2800" b="1" dirty="0" smtClean="0">
                <a:solidFill>
                  <a:srgbClr val="FF0000"/>
                </a:solidFill>
              </a:rPr>
              <a:t>(LO.2)</a:t>
            </a:r>
            <a:endParaRPr lang="en-GB" sz="2800" b="1" dirty="0">
              <a:solidFill>
                <a:srgbClr val="FF0000"/>
              </a:solidFill>
            </a:endParaRPr>
          </a:p>
        </p:txBody>
      </p:sp>
    </p:spTree>
    <p:extLst>
      <p:ext uri="{BB962C8B-B14F-4D97-AF65-F5344CB8AC3E}">
        <p14:creationId xmlns:p14="http://schemas.microsoft.com/office/powerpoint/2010/main" val="19552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2"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14" name="TextBox 5"/>
          <p:cNvSpPr txBox="1"/>
          <p:nvPr/>
        </p:nvSpPr>
        <p:spPr>
          <a:xfrm>
            <a:off x="-3970" y="750643"/>
            <a:ext cx="9065622" cy="646331"/>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Hydrogen bonds </a:t>
            </a:r>
            <a:r>
              <a:rPr lang="en-US" sz="3200" b="1" dirty="0" smtClean="0">
                <a:solidFill>
                  <a:srgbClr val="FF0000"/>
                </a:solidFill>
                <a:latin typeface="Times New Roman" pitchFamily="18" charset="0"/>
                <a:cs typeface="Times New Roman" pitchFamily="18" charset="0"/>
              </a:rPr>
              <a:t>importance</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17" name="مستطيل 16"/>
          <p:cNvSpPr/>
          <p:nvPr/>
        </p:nvSpPr>
        <p:spPr>
          <a:xfrm>
            <a:off x="7972024" y="835984"/>
            <a:ext cx="989948" cy="461665"/>
          </a:xfrm>
          <a:prstGeom prst="rect">
            <a:avLst/>
          </a:prstGeom>
        </p:spPr>
        <p:txBody>
          <a:bodyPr wrap="square">
            <a:spAutoFit/>
          </a:bodyPr>
          <a:lstStyle/>
          <a:p>
            <a:r>
              <a:rPr lang="en-US" sz="2400" b="1" dirty="0">
                <a:solidFill>
                  <a:srgbClr val="FF0000"/>
                </a:solidFill>
              </a:rPr>
              <a:t>LO. </a:t>
            </a:r>
            <a:r>
              <a:rPr lang="en-US" sz="2400" b="1" dirty="0" smtClean="0">
                <a:solidFill>
                  <a:srgbClr val="FF0000"/>
                </a:solidFill>
              </a:rPr>
              <a:t>4</a:t>
            </a:r>
            <a:endParaRPr lang="en-US" sz="2400" b="1" dirty="0">
              <a:solidFill>
                <a:srgbClr val="FF0000"/>
              </a:solidFill>
            </a:endParaRPr>
          </a:p>
        </p:txBody>
      </p:sp>
      <p:sp>
        <p:nvSpPr>
          <p:cNvPr id="21" name="مستطيل 20"/>
          <p:cNvSpPr/>
          <p:nvPr/>
        </p:nvSpPr>
        <p:spPr>
          <a:xfrm>
            <a:off x="39166" y="2201764"/>
            <a:ext cx="9106439" cy="830997"/>
          </a:xfrm>
          <a:prstGeom prst="rect">
            <a:avLst/>
          </a:prstGeom>
        </p:spPr>
        <p:txBody>
          <a:bodyPr wrap="square">
            <a:spAutoFit/>
          </a:bodyPr>
          <a:lstStyle/>
          <a:p>
            <a:pPr marL="342900" indent="-342900" algn="just">
              <a:buFont typeface="Wingdings" pitchFamily="2" charset="2"/>
              <a:buChar char="§"/>
            </a:pPr>
            <a:r>
              <a:rPr lang="en-US" sz="2400" b="1" dirty="0">
                <a:latin typeface="Calibri" pitchFamily="34" charset="0"/>
                <a:cs typeface="Calibri" pitchFamily="34" charset="0"/>
              </a:rPr>
              <a:t>Hydrogen bonds between bases can be made and broken easily, allowing DNA to undergo accurate replication and repair. </a:t>
            </a:r>
          </a:p>
        </p:txBody>
      </p:sp>
      <p:sp>
        <p:nvSpPr>
          <p:cNvPr id="23" name="مستطيل 22"/>
          <p:cNvSpPr/>
          <p:nvPr/>
        </p:nvSpPr>
        <p:spPr>
          <a:xfrm>
            <a:off x="39165" y="1500440"/>
            <a:ext cx="9100169" cy="461665"/>
          </a:xfrm>
          <a:prstGeom prst="rect">
            <a:avLst/>
          </a:prstGeom>
        </p:spPr>
        <p:txBody>
          <a:bodyPr wrap="square">
            <a:spAutoFit/>
          </a:bodyPr>
          <a:lstStyle/>
          <a:p>
            <a:pPr marL="342900" indent="-342900">
              <a:buFont typeface="Wingdings" pitchFamily="2" charset="2"/>
              <a:buChar char="§"/>
            </a:pPr>
            <a:r>
              <a:rPr lang="en-US" sz="2400" b="1" dirty="0" smtClean="0">
                <a:cs typeface="Times New Roman" pitchFamily="18" charset="0"/>
              </a:rPr>
              <a:t>Interact </a:t>
            </a:r>
            <a:r>
              <a:rPr lang="en-US" sz="2400" b="1" dirty="0">
                <a:cs typeface="Times New Roman" pitchFamily="18" charset="0"/>
              </a:rPr>
              <a:t>to stabilize and form the double helix structure.</a:t>
            </a:r>
          </a:p>
        </p:txBody>
      </p:sp>
      <p:sp>
        <p:nvSpPr>
          <p:cNvPr id="3" name="مستطيل 2"/>
          <p:cNvSpPr/>
          <p:nvPr/>
        </p:nvSpPr>
        <p:spPr>
          <a:xfrm>
            <a:off x="409433" y="3227706"/>
            <a:ext cx="8552539" cy="830997"/>
          </a:xfrm>
          <a:prstGeom prst="rect">
            <a:avLst/>
          </a:prstGeom>
        </p:spPr>
        <p:txBody>
          <a:bodyPr wrap="square">
            <a:spAutoFit/>
          </a:bodyPr>
          <a:lstStyle/>
          <a:p>
            <a:r>
              <a:rPr lang="en-US" sz="2400" dirty="0">
                <a:latin typeface="Calibri" pitchFamily="34" charset="0"/>
                <a:cs typeface="Calibri" pitchFamily="34" charset="0"/>
              </a:rPr>
              <a:t>(</a:t>
            </a:r>
            <a:r>
              <a:rPr lang="en-US" sz="2400" b="1" spc="-5" dirty="0" smtClean="0">
                <a:cs typeface="Calibri"/>
              </a:rPr>
              <a:t>disruption the </a:t>
            </a:r>
            <a:r>
              <a:rPr lang="en-US" sz="2400" b="1" spc="-20" dirty="0">
                <a:cs typeface="Calibri"/>
              </a:rPr>
              <a:t>hydrogen </a:t>
            </a:r>
            <a:r>
              <a:rPr lang="en-US" sz="2400" b="1" dirty="0">
                <a:cs typeface="Calibri"/>
              </a:rPr>
              <a:t>bonds </a:t>
            </a:r>
            <a:r>
              <a:rPr lang="en-US" sz="2400" b="1" spc="-10" dirty="0">
                <a:cs typeface="Calibri"/>
              </a:rPr>
              <a:t>between </a:t>
            </a:r>
            <a:r>
              <a:rPr lang="en-US" sz="2400" b="1" spc="-5" dirty="0">
                <a:cs typeface="Calibri"/>
              </a:rPr>
              <a:t>the  </a:t>
            </a:r>
            <a:r>
              <a:rPr lang="en-US" sz="2400" b="1" spc="-10" dirty="0">
                <a:cs typeface="Calibri"/>
              </a:rPr>
              <a:t>paired </a:t>
            </a:r>
            <a:r>
              <a:rPr lang="en-US" sz="2400" b="1" spc="-5" dirty="0">
                <a:cs typeface="Calibri"/>
              </a:rPr>
              <a:t>bases using acidic </a:t>
            </a:r>
            <a:r>
              <a:rPr lang="en-US" sz="2400" b="1" dirty="0">
                <a:cs typeface="Calibri"/>
              </a:rPr>
              <a:t>or</a:t>
            </a:r>
            <a:r>
              <a:rPr lang="en-US" sz="2400" b="1" spc="140" dirty="0">
                <a:cs typeface="Calibri"/>
              </a:rPr>
              <a:t> </a:t>
            </a:r>
            <a:r>
              <a:rPr lang="en-US" sz="2400" b="1" spc="-10" dirty="0">
                <a:cs typeface="Calibri"/>
              </a:rPr>
              <a:t>alkaline</a:t>
            </a:r>
            <a:r>
              <a:rPr lang="en-US" sz="2400" b="1" spc="30" dirty="0">
                <a:cs typeface="Calibri"/>
              </a:rPr>
              <a:t> </a:t>
            </a:r>
            <a:r>
              <a:rPr lang="en-US" sz="2400" b="1" spc="-5" dirty="0">
                <a:cs typeface="Calibri"/>
              </a:rPr>
              <a:t>pH </a:t>
            </a:r>
            <a:r>
              <a:rPr lang="en-US" sz="2400" b="1" dirty="0">
                <a:cs typeface="Calibri"/>
              </a:rPr>
              <a:t>or</a:t>
            </a:r>
            <a:r>
              <a:rPr lang="en-US" sz="2400" b="1" spc="-5" dirty="0">
                <a:cs typeface="Calibri"/>
              </a:rPr>
              <a:t> </a:t>
            </a:r>
            <a:r>
              <a:rPr lang="en-US" sz="2400" b="1" spc="-10" dirty="0">
                <a:cs typeface="Calibri"/>
              </a:rPr>
              <a:t>heating).</a:t>
            </a:r>
            <a:endParaRPr lang="en-US" sz="2400" dirty="0">
              <a:cs typeface="Calibri"/>
            </a:endParaRPr>
          </a:p>
        </p:txBody>
      </p:sp>
      <p:pic>
        <p:nvPicPr>
          <p:cNvPr id="16" name="Picture 2" descr="C:\Users\Intel\Desktop\MGD 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 y="0"/>
            <a:ext cx="9144000" cy="7127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HP EliteBook 2540p\Desktop\New Picture.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2974" y="4058703"/>
            <a:ext cx="6938998" cy="2365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53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wipe(down)">
                                      <p:cBhvr>
                                        <p:cTn id="3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3"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14" name="TextBox 5"/>
          <p:cNvSpPr txBox="1"/>
          <p:nvPr/>
        </p:nvSpPr>
        <p:spPr>
          <a:xfrm>
            <a:off x="1" y="762000"/>
            <a:ext cx="9145604" cy="584775"/>
          </a:xfrm>
          <a:prstGeom prst="rect">
            <a:avLst/>
          </a:prstGeom>
          <a:noFill/>
        </p:spPr>
        <p:txBody>
          <a:bodyPr wrap="square" rtlCol="0">
            <a:spAutoFit/>
          </a:bodyPr>
          <a:lstStyle/>
          <a:p>
            <a:r>
              <a:rPr lang="en-US" sz="3200" b="1" dirty="0">
                <a:solidFill>
                  <a:srgbClr val="FF0000"/>
                </a:solidFill>
                <a:latin typeface="Calibri" pitchFamily="34" charset="0"/>
                <a:cs typeface="Calibri" pitchFamily="34" charset="0"/>
              </a:rPr>
              <a:t>Features of DNA double helix</a:t>
            </a:r>
            <a:endParaRPr lang="en-US" sz="3200" b="1" dirty="0">
              <a:solidFill>
                <a:srgbClr val="FF0000"/>
              </a:solidFill>
            </a:endParaRPr>
          </a:p>
        </p:txBody>
      </p:sp>
      <p:sp>
        <p:nvSpPr>
          <p:cNvPr id="17" name="مستطيل 16"/>
          <p:cNvSpPr/>
          <p:nvPr/>
        </p:nvSpPr>
        <p:spPr>
          <a:xfrm>
            <a:off x="7972024" y="754096"/>
            <a:ext cx="989948" cy="461665"/>
          </a:xfrm>
          <a:prstGeom prst="rect">
            <a:avLst/>
          </a:prstGeom>
        </p:spPr>
        <p:txBody>
          <a:bodyPr wrap="square">
            <a:spAutoFit/>
          </a:bodyPr>
          <a:lstStyle/>
          <a:p>
            <a:r>
              <a:rPr lang="en-US" sz="2400" b="1" dirty="0">
                <a:solidFill>
                  <a:srgbClr val="FF0000"/>
                </a:solidFill>
              </a:rPr>
              <a:t>LO. 5</a:t>
            </a:r>
          </a:p>
        </p:txBody>
      </p:sp>
      <p:pic>
        <p:nvPicPr>
          <p:cNvPr id="11" name="Picture 2" descr="C:\Users\Intel\Desktop\MGD 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 y="0"/>
            <a:ext cx="9144000" cy="712787"/>
          </a:xfrm>
          <a:prstGeom prst="rect">
            <a:avLst/>
          </a:prstGeom>
          <a:noFill/>
          <a:extLst>
            <a:ext uri="{909E8E84-426E-40DD-AFC4-6F175D3DCCD1}">
              <a14:hiddenFill xmlns:a14="http://schemas.microsoft.com/office/drawing/2010/main">
                <a:solidFill>
                  <a:srgbClr val="FFFFFF"/>
                </a:solidFill>
              </a14:hiddenFill>
            </a:ext>
          </a:extLst>
        </p:spPr>
      </p:pic>
      <p:sp>
        <p:nvSpPr>
          <p:cNvPr id="16" name="مستطيل 15"/>
          <p:cNvSpPr/>
          <p:nvPr/>
        </p:nvSpPr>
        <p:spPr>
          <a:xfrm>
            <a:off x="193277" y="1346775"/>
            <a:ext cx="8757446" cy="461665"/>
          </a:xfrm>
          <a:prstGeom prst="rect">
            <a:avLst/>
          </a:prstGeom>
        </p:spPr>
        <p:txBody>
          <a:bodyPr wrap="square">
            <a:spAutoFit/>
          </a:bodyPr>
          <a:lstStyle/>
          <a:p>
            <a:pPr lvl="0" defTabSz="914400">
              <a:defRPr/>
            </a:pPr>
            <a:r>
              <a:rPr lang="en-US" sz="2400" b="1" kern="0" spc="-5" dirty="0">
                <a:solidFill>
                  <a:prstClr val="black"/>
                </a:solidFill>
                <a:cs typeface="Calibri"/>
              </a:rPr>
              <a:t>According </a:t>
            </a:r>
            <a:r>
              <a:rPr lang="en-US" sz="2400" b="1" kern="0" spc="-15" dirty="0">
                <a:solidFill>
                  <a:prstClr val="black"/>
                </a:solidFill>
                <a:cs typeface="Calibri"/>
              </a:rPr>
              <a:t>to </a:t>
            </a:r>
            <a:r>
              <a:rPr lang="en-US" sz="2400" b="1" kern="0" spc="-20" dirty="0">
                <a:solidFill>
                  <a:prstClr val="black"/>
                </a:solidFill>
                <a:cs typeface="Calibri"/>
              </a:rPr>
              <a:t>Watson </a:t>
            </a:r>
            <a:r>
              <a:rPr lang="en-US" sz="2400" b="1" kern="0" dirty="0">
                <a:solidFill>
                  <a:prstClr val="black"/>
                </a:solidFill>
                <a:cs typeface="Calibri"/>
              </a:rPr>
              <a:t>and </a:t>
            </a:r>
            <a:r>
              <a:rPr lang="en-US" sz="2400" b="1" kern="0" spc="-5" dirty="0">
                <a:solidFill>
                  <a:prstClr val="black"/>
                </a:solidFill>
                <a:cs typeface="Calibri"/>
              </a:rPr>
              <a:t>Crick</a:t>
            </a:r>
            <a:r>
              <a:rPr lang="en-US" sz="2400" b="1" kern="0" spc="-10" dirty="0">
                <a:solidFill>
                  <a:prstClr val="black"/>
                </a:solidFill>
                <a:cs typeface="Calibri"/>
              </a:rPr>
              <a:t> </a:t>
            </a:r>
            <a:r>
              <a:rPr lang="en-US" sz="2400" b="1" kern="0" dirty="0">
                <a:solidFill>
                  <a:prstClr val="black"/>
                </a:solidFill>
                <a:cs typeface="Calibri"/>
              </a:rPr>
              <a:t>model, </a:t>
            </a:r>
            <a:r>
              <a:rPr lang="en-US" sz="2400" b="1" kern="0" spc="-5" dirty="0">
                <a:solidFill>
                  <a:prstClr val="black"/>
                </a:solidFill>
                <a:cs typeface="Calibri"/>
              </a:rPr>
              <a:t>DNA  </a:t>
            </a:r>
            <a:r>
              <a:rPr lang="en-US" sz="2400" b="1" kern="0" spc="-15" dirty="0">
                <a:solidFill>
                  <a:prstClr val="black"/>
                </a:solidFill>
                <a:cs typeface="Calibri"/>
              </a:rPr>
              <a:t>characterizes</a:t>
            </a:r>
            <a:r>
              <a:rPr lang="en-US" sz="2400" b="1" kern="0" spc="-25" dirty="0">
                <a:solidFill>
                  <a:prstClr val="black"/>
                </a:solidFill>
                <a:cs typeface="Calibri"/>
              </a:rPr>
              <a:t> </a:t>
            </a:r>
            <a:r>
              <a:rPr lang="en-US" sz="2400" b="1" kern="0" spc="-10" dirty="0">
                <a:solidFill>
                  <a:prstClr val="black"/>
                </a:solidFill>
                <a:cs typeface="Calibri"/>
              </a:rPr>
              <a:t>by:</a:t>
            </a:r>
            <a:endParaRPr lang="en-US" kern="0" dirty="0">
              <a:solidFill>
                <a:sysClr val="windowText" lastClr="000000"/>
              </a:solidFill>
            </a:endParaRPr>
          </a:p>
        </p:txBody>
      </p:sp>
      <p:sp>
        <p:nvSpPr>
          <p:cNvPr id="19" name="مستطيل 18"/>
          <p:cNvSpPr/>
          <p:nvPr/>
        </p:nvSpPr>
        <p:spPr>
          <a:xfrm>
            <a:off x="0" y="2017084"/>
            <a:ext cx="4474320" cy="2708434"/>
          </a:xfrm>
          <a:prstGeom prst="rect">
            <a:avLst/>
          </a:prstGeom>
        </p:spPr>
        <p:txBody>
          <a:bodyPr wrap="square">
            <a:spAutoFit/>
          </a:bodyPr>
          <a:lstStyle/>
          <a:p>
            <a:pPr marL="355600" marR="499745" indent="-342900" algn="just">
              <a:lnSpc>
                <a:spcPts val="3360"/>
              </a:lnSpc>
              <a:spcBef>
                <a:spcPts val="85"/>
              </a:spcBef>
              <a:buClr>
                <a:srgbClr val="C00000"/>
              </a:buClr>
              <a:buFont typeface="Wingdings" pitchFamily="2" charset="2"/>
              <a:buChar char="Ø"/>
              <a:tabLst>
                <a:tab pos="469900" algn="l"/>
                <a:tab pos="470534" algn="l"/>
              </a:tabLst>
            </a:pPr>
            <a:r>
              <a:rPr lang="en-US" sz="2400" dirty="0"/>
              <a:t>Base pairing is highly specific: A in one chain pairs with T in the opposite chain by two hydrogen bonds, and C pairs with G by three bonds.</a:t>
            </a:r>
            <a:endParaRPr lang="en-US" sz="2400" b="1" spc="-5" dirty="0">
              <a:cs typeface="Calibri"/>
            </a:endParaRPr>
          </a:p>
        </p:txBody>
      </p:sp>
      <p:pic>
        <p:nvPicPr>
          <p:cNvPr id="1027" name="Picture 3" descr="C:\Users\HP EliteBook 2540p\Desktop\Figure 4 DNA struc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401" y="1808440"/>
            <a:ext cx="4474321" cy="46015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3533" y="4850727"/>
            <a:ext cx="3996455" cy="1569660"/>
          </a:xfrm>
          <a:prstGeom prst="rect">
            <a:avLst/>
          </a:prstGeom>
        </p:spPr>
        <p:txBody>
          <a:bodyPr wrap="square">
            <a:spAutoFit/>
          </a:bodyPr>
          <a:lstStyle/>
          <a:p>
            <a:pPr marL="342900" indent="-342900">
              <a:buFont typeface="Wingdings" pitchFamily="2" charset="2"/>
              <a:buChar char="Ø"/>
            </a:pPr>
            <a:r>
              <a:rPr lang="en-US" sz="2400" dirty="0"/>
              <a:t>The two chains are twisted (coiled) around each other in a right-handed to form a double helix</a:t>
            </a:r>
          </a:p>
        </p:txBody>
      </p:sp>
    </p:spTree>
    <p:extLst>
      <p:ext uri="{BB962C8B-B14F-4D97-AF65-F5344CB8AC3E}">
        <p14:creationId xmlns:p14="http://schemas.microsoft.com/office/powerpoint/2010/main" val="167828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14" name="TextBox 5"/>
          <p:cNvSpPr txBox="1"/>
          <p:nvPr/>
        </p:nvSpPr>
        <p:spPr>
          <a:xfrm>
            <a:off x="1" y="762000"/>
            <a:ext cx="9145604" cy="584775"/>
          </a:xfrm>
          <a:prstGeom prst="rect">
            <a:avLst/>
          </a:prstGeom>
          <a:noFill/>
        </p:spPr>
        <p:txBody>
          <a:bodyPr wrap="square" rtlCol="0">
            <a:spAutoFit/>
          </a:bodyPr>
          <a:lstStyle/>
          <a:p>
            <a:r>
              <a:rPr lang="en-US" sz="3200" b="1" dirty="0">
                <a:solidFill>
                  <a:srgbClr val="FF0000"/>
                </a:solidFill>
                <a:latin typeface="Calibri" pitchFamily="34" charset="0"/>
                <a:cs typeface="Calibri" pitchFamily="34" charset="0"/>
              </a:rPr>
              <a:t>Features of DNA double helix</a:t>
            </a:r>
            <a:endParaRPr lang="en-US" sz="3200" b="1" dirty="0">
              <a:solidFill>
                <a:srgbClr val="FF0000"/>
              </a:solidFill>
            </a:endParaRPr>
          </a:p>
        </p:txBody>
      </p:sp>
      <p:sp>
        <p:nvSpPr>
          <p:cNvPr id="17" name="مستطيل 16"/>
          <p:cNvSpPr/>
          <p:nvPr/>
        </p:nvSpPr>
        <p:spPr>
          <a:xfrm>
            <a:off x="7972024" y="754096"/>
            <a:ext cx="989948" cy="461665"/>
          </a:xfrm>
          <a:prstGeom prst="rect">
            <a:avLst/>
          </a:prstGeom>
        </p:spPr>
        <p:txBody>
          <a:bodyPr wrap="square">
            <a:spAutoFit/>
          </a:bodyPr>
          <a:lstStyle/>
          <a:p>
            <a:r>
              <a:rPr lang="en-US" sz="2400" b="1" dirty="0">
                <a:solidFill>
                  <a:srgbClr val="FF0000"/>
                </a:solidFill>
              </a:rPr>
              <a:t>LO. 5</a:t>
            </a:r>
          </a:p>
        </p:txBody>
      </p:sp>
      <p:pic>
        <p:nvPicPr>
          <p:cNvPr id="11" name="Picture 2" descr="C:\Users\Intel\Desktop\MGD 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 y="0"/>
            <a:ext cx="9144000" cy="7127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366181"/>
            <a:ext cx="9141919" cy="861774"/>
          </a:xfrm>
          <a:prstGeom prst="rect">
            <a:avLst/>
          </a:prstGeom>
        </p:spPr>
        <p:txBody>
          <a:bodyPr wrap="square">
            <a:spAutoFit/>
          </a:bodyPr>
          <a:lstStyle/>
          <a:p>
            <a:pPr marL="355600" marR="61594" indent="-342900">
              <a:lnSpc>
                <a:spcPts val="2990"/>
              </a:lnSpc>
              <a:spcBef>
                <a:spcPts val="300"/>
              </a:spcBef>
              <a:buFont typeface="Wingdings" pitchFamily="2" charset="2"/>
              <a:buChar char="Ø"/>
              <a:tabLst>
                <a:tab pos="443865" algn="l"/>
                <a:tab pos="444500" algn="l"/>
                <a:tab pos="3182620" algn="l"/>
              </a:tabLst>
            </a:pPr>
            <a:r>
              <a:rPr lang="en-US" sz="2400" b="1" spc="-15" dirty="0" smtClean="0">
                <a:solidFill>
                  <a:srgbClr val="C00000"/>
                </a:solidFill>
                <a:cs typeface="Calibri"/>
              </a:rPr>
              <a:t>Antiparallel:  </a:t>
            </a:r>
            <a:r>
              <a:rPr lang="en-US" sz="2400" b="1" spc="-5" dirty="0" smtClean="0">
                <a:solidFill>
                  <a:srgbClr val="001F5F"/>
                </a:solidFill>
                <a:cs typeface="Calibri"/>
              </a:rPr>
              <a:t>DNA is </a:t>
            </a:r>
            <a:r>
              <a:rPr lang="en-US" sz="2400" b="1" dirty="0" smtClean="0">
                <a:solidFill>
                  <a:srgbClr val="001F5F"/>
                </a:solidFill>
                <a:cs typeface="Calibri"/>
              </a:rPr>
              <a:t>composed of </a:t>
            </a:r>
            <a:r>
              <a:rPr lang="en-US" sz="2400" b="1" spc="-10" dirty="0" smtClean="0">
                <a:solidFill>
                  <a:srgbClr val="001F5F"/>
                </a:solidFill>
                <a:cs typeface="Calibri"/>
              </a:rPr>
              <a:t>two  </a:t>
            </a:r>
            <a:r>
              <a:rPr lang="en-US" sz="2400" b="1" dirty="0" smtClean="0">
                <a:solidFill>
                  <a:srgbClr val="001F5F"/>
                </a:solidFill>
                <a:cs typeface="Calibri"/>
              </a:rPr>
              <a:t>polynucleotide</a:t>
            </a:r>
            <a:r>
              <a:rPr lang="en-US" sz="2400" b="1" spc="-30" dirty="0" smtClean="0">
                <a:solidFill>
                  <a:srgbClr val="001F5F"/>
                </a:solidFill>
                <a:cs typeface="Calibri"/>
              </a:rPr>
              <a:t> </a:t>
            </a:r>
            <a:r>
              <a:rPr lang="en-US" sz="2400" b="1" spc="-5" dirty="0" smtClean="0">
                <a:solidFill>
                  <a:srgbClr val="001F5F"/>
                </a:solidFill>
                <a:cs typeface="Calibri"/>
              </a:rPr>
              <a:t>chains running in opposite</a:t>
            </a:r>
            <a:r>
              <a:rPr lang="en-US" sz="2400" b="1" spc="-70" dirty="0" smtClean="0">
                <a:solidFill>
                  <a:srgbClr val="001F5F"/>
                </a:solidFill>
                <a:cs typeface="Calibri"/>
              </a:rPr>
              <a:t> </a:t>
            </a:r>
            <a:r>
              <a:rPr lang="en-US" sz="2400" b="1" spc="-5" dirty="0" smtClean="0">
                <a:solidFill>
                  <a:srgbClr val="001F5F"/>
                </a:solidFill>
                <a:cs typeface="Calibri"/>
              </a:rPr>
              <a:t>directions. (</a:t>
            </a:r>
            <a:r>
              <a:rPr lang="en-US" sz="2400" b="1" spc="-5" dirty="0" smtClean="0">
                <a:solidFill>
                  <a:srgbClr val="FF0000"/>
                </a:solidFill>
                <a:cs typeface="Calibri"/>
              </a:rPr>
              <a:t>Why</a:t>
            </a:r>
            <a:r>
              <a:rPr lang="en-US" sz="2400" b="1" spc="-5" dirty="0" smtClean="0">
                <a:solidFill>
                  <a:srgbClr val="001F5F"/>
                </a:solidFill>
                <a:cs typeface="Calibri"/>
              </a:rPr>
              <a:t>)?</a:t>
            </a:r>
            <a:endParaRPr lang="en-US" sz="2400" b="1" spc="-5" dirty="0">
              <a:solidFill>
                <a:srgbClr val="001F5F"/>
              </a:solidFill>
              <a:cs typeface="Calibri"/>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82" y="2456597"/>
            <a:ext cx="3101099" cy="3807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HP EliteBook 2540p\Desktop\New Picture - Copy (2).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3975" y="2511185"/>
            <a:ext cx="2244350" cy="38077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P EliteBook 2540p\Desktop\New Picture - Copy.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1768" y="2456595"/>
            <a:ext cx="2100203" cy="38077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HP EliteBook 2540p\Desktop\New Picture - Copy (4).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7347" y="4033553"/>
            <a:ext cx="676275" cy="4286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HP EliteBook 2540p\Desktop\New Picture - Copy (4).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8325" y="4077904"/>
            <a:ext cx="67627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79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1000"/>
                                        <p:tgtEl>
                                          <p:spTgt spid="2052"/>
                                        </p:tgtEl>
                                      </p:cBhvr>
                                    </p:animEffect>
                                    <p:anim calcmode="lin" valueType="num">
                                      <p:cBhvr>
                                        <p:cTn id="29" dur="1000" fill="hold"/>
                                        <p:tgtEl>
                                          <p:spTgt spid="2052"/>
                                        </p:tgtEl>
                                        <p:attrNameLst>
                                          <p:attrName>ppt_x</p:attrName>
                                        </p:attrNameLst>
                                      </p:cBhvr>
                                      <p:tavLst>
                                        <p:tav tm="0">
                                          <p:val>
                                            <p:strVal val="#ppt_x"/>
                                          </p:val>
                                        </p:tav>
                                        <p:tav tm="100000">
                                          <p:val>
                                            <p:strVal val="#ppt_x"/>
                                          </p:val>
                                        </p:tav>
                                      </p:tavLst>
                                    </p:anim>
                                    <p:anim calcmode="lin" valueType="num">
                                      <p:cBhvr>
                                        <p:cTn id="30"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fade">
                                      <p:cBhvr>
                                        <p:cTn id="35" dur="1000"/>
                                        <p:tgtEl>
                                          <p:spTgt spid="2050"/>
                                        </p:tgtEl>
                                      </p:cBhvr>
                                    </p:animEffect>
                                    <p:anim calcmode="lin" valueType="num">
                                      <p:cBhvr>
                                        <p:cTn id="36" dur="1000" fill="hold"/>
                                        <p:tgtEl>
                                          <p:spTgt spid="2050"/>
                                        </p:tgtEl>
                                        <p:attrNameLst>
                                          <p:attrName>ppt_x</p:attrName>
                                        </p:attrNameLst>
                                      </p:cBhvr>
                                      <p:tavLst>
                                        <p:tav tm="0">
                                          <p:val>
                                            <p:strVal val="#ppt_x"/>
                                          </p:val>
                                        </p:tav>
                                        <p:tav tm="100000">
                                          <p:val>
                                            <p:strVal val="#ppt_x"/>
                                          </p:val>
                                        </p:tav>
                                      </p:tavLst>
                                    </p:anim>
                                    <p:anim calcmode="lin" valueType="num">
                                      <p:cBhvr>
                                        <p:cTn id="37"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fade">
                                      <p:cBhvr>
                                        <p:cTn id="42" dur="1000"/>
                                        <p:tgtEl>
                                          <p:spTgt spid="2053"/>
                                        </p:tgtEl>
                                      </p:cBhvr>
                                    </p:animEffect>
                                    <p:anim calcmode="lin" valueType="num">
                                      <p:cBhvr>
                                        <p:cTn id="43" dur="1000" fill="hold"/>
                                        <p:tgtEl>
                                          <p:spTgt spid="2053"/>
                                        </p:tgtEl>
                                        <p:attrNameLst>
                                          <p:attrName>ppt_x</p:attrName>
                                        </p:attrNameLst>
                                      </p:cBhvr>
                                      <p:tavLst>
                                        <p:tav tm="0">
                                          <p:val>
                                            <p:strVal val="#ppt_x"/>
                                          </p:val>
                                        </p:tav>
                                        <p:tav tm="100000">
                                          <p:val>
                                            <p:strVal val="#ppt_x"/>
                                          </p:val>
                                        </p:tav>
                                      </p:tavLst>
                                    </p:anim>
                                    <p:anim calcmode="lin" valueType="num">
                                      <p:cBhvr>
                                        <p:cTn id="44"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051"/>
                                        </p:tgtEl>
                                        <p:attrNameLst>
                                          <p:attrName>style.visibility</p:attrName>
                                        </p:attrNameLst>
                                      </p:cBhvr>
                                      <p:to>
                                        <p:strVal val="visible"/>
                                      </p:to>
                                    </p:set>
                                    <p:animEffect transition="in" filter="fade">
                                      <p:cBhvr>
                                        <p:cTn id="49" dur="1000"/>
                                        <p:tgtEl>
                                          <p:spTgt spid="2051"/>
                                        </p:tgtEl>
                                      </p:cBhvr>
                                    </p:animEffect>
                                    <p:anim calcmode="lin" valueType="num">
                                      <p:cBhvr>
                                        <p:cTn id="50" dur="1000" fill="hold"/>
                                        <p:tgtEl>
                                          <p:spTgt spid="2051"/>
                                        </p:tgtEl>
                                        <p:attrNameLst>
                                          <p:attrName>ppt_x</p:attrName>
                                        </p:attrNameLst>
                                      </p:cBhvr>
                                      <p:tavLst>
                                        <p:tav tm="0">
                                          <p:val>
                                            <p:strVal val="#ppt_x"/>
                                          </p:val>
                                        </p:tav>
                                        <p:tav tm="100000">
                                          <p:val>
                                            <p:strVal val="#ppt_x"/>
                                          </p:val>
                                        </p:tav>
                                      </p:tavLst>
                                    </p:anim>
                                    <p:anim calcmode="lin" valueType="num">
                                      <p:cBhvr>
                                        <p:cTn id="51"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9955"/>
            <a:ext cx="9144000" cy="44573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14" name="TextBox 5"/>
          <p:cNvSpPr txBox="1"/>
          <p:nvPr/>
        </p:nvSpPr>
        <p:spPr>
          <a:xfrm>
            <a:off x="1" y="762000"/>
            <a:ext cx="9065622" cy="584775"/>
          </a:xfrm>
          <a:prstGeom prst="rect">
            <a:avLst/>
          </a:prstGeom>
          <a:noFill/>
        </p:spPr>
        <p:txBody>
          <a:bodyPr wrap="square" rtlCol="0">
            <a:spAutoFit/>
          </a:bodyPr>
          <a:lstStyle/>
          <a:p>
            <a:pPr marL="457200" indent="-457200">
              <a:buFont typeface="Wingdings" pitchFamily="2" charset="2"/>
              <a:buChar char="Ø"/>
            </a:pPr>
            <a:r>
              <a:rPr lang="en-US" sz="3200" b="1" dirty="0">
                <a:solidFill>
                  <a:srgbClr val="FF0000"/>
                </a:solidFill>
                <a:latin typeface="Calibri" pitchFamily="34" charset="0"/>
                <a:cs typeface="Calibri" pitchFamily="34" charset="0"/>
              </a:rPr>
              <a:t>DNA double helix</a:t>
            </a:r>
            <a:endParaRPr lang="en-US" sz="3200" b="1" dirty="0">
              <a:solidFill>
                <a:srgbClr val="FF0000"/>
              </a:solidFill>
            </a:endParaRPr>
          </a:p>
        </p:txBody>
      </p:sp>
      <p:sp>
        <p:nvSpPr>
          <p:cNvPr id="15" name="مستطيل 14"/>
          <p:cNvSpPr/>
          <p:nvPr/>
        </p:nvSpPr>
        <p:spPr>
          <a:xfrm>
            <a:off x="-1822" y="2875401"/>
            <a:ext cx="4874073" cy="1384995"/>
          </a:xfrm>
          <a:prstGeom prst="rect">
            <a:avLst/>
          </a:prstGeom>
        </p:spPr>
        <p:txBody>
          <a:bodyPr wrap="square">
            <a:spAutoFit/>
          </a:bodyPr>
          <a:lstStyle/>
          <a:p>
            <a:pPr marL="457200" lvl="0" indent="-457200" defTabSz="914400">
              <a:spcBef>
                <a:spcPct val="20000"/>
              </a:spcBef>
              <a:buFont typeface="Wingdings" pitchFamily="2" charset="2"/>
              <a:buChar char="§"/>
              <a:defRPr/>
            </a:pPr>
            <a:r>
              <a:rPr lang="en-US" sz="2800" b="1" spc="-5" dirty="0">
                <a:solidFill>
                  <a:srgbClr val="7030A0"/>
                </a:solidFill>
                <a:cs typeface="Calibri"/>
              </a:rPr>
              <a:t>The </a:t>
            </a:r>
            <a:r>
              <a:rPr lang="en-US" sz="2800" b="1" spc="-15" dirty="0">
                <a:solidFill>
                  <a:srgbClr val="7030A0"/>
                </a:solidFill>
                <a:cs typeface="Calibri"/>
              </a:rPr>
              <a:t>hydrophobic</a:t>
            </a:r>
            <a:r>
              <a:rPr lang="en-US" sz="2800" b="1" dirty="0">
                <a:solidFill>
                  <a:srgbClr val="7030A0"/>
                </a:solidFill>
                <a:cs typeface="Calibri"/>
              </a:rPr>
              <a:t> </a:t>
            </a:r>
            <a:r>
              <a:rPr lang="en-US" sz="2800" kern="0" dirty="0">
                <a:solidFill>
                  <a:prstClr val="black"/>
                </a:solidFill>
                <a:latin typeface="Calibri" pitchFamily="34" charset="0"/>
                <a:cs typeface="Calibri" pitchFamily="34" charset="0"/>
              </a:rPr>
              <a:t>b</a:t>
            </a:r>
            <a:r>
              <a:rPr lang="en-US" sz="2800" kern="0" dirty="0" smtClean="0">
                <a:solidFill>
                  <a:prstClr val="black"/>
                </a:solidFill>
                <a:latin typeface="Calibri" pitchFamily="34" charset="0"/>
                <a:cs typeface="Calibri" pitchFamily="34" charset="0"/>
              </a:rPr>
              <a:t>ase </a:t>
            </a:r>
            <a:r>
              <a:rPr lang="en-US" sz="2800" kern="0" dirty="0">
                <a:solidFill>
                  <a:prstClr val="black"/>
                </a:solidFill>
                <a:latin typeface="Calibri" pitchFamily="34" charset="0"/>
                <a:cs typeface="Calibri" pitchFamily="34" charset="0"/>
              </a:rPr>
              <a:t>pairs are packed in the interior of the double helix. </a:t>
            </a:r>
          </a:p>
        </p:txBody>
      </p:sp>
      <p:sp>
        <p:nvSpPr>
          <p:cNvPr id="17" name="مستطيل 16"/>
          <p:cNvSpPr/>
          <p:nvPr/>
        </p:nvSpPr>
        <p:spPr>
          <a:xfrm>
            <a:off x="7972024" y="835984"/>
            <a:ext cx="989948" cy="461665"/>
          </a:xfrm>
          <a:prstGeom prst="rect">
            <a:avLst/>
          </a:prstGeom>
        </p:spPr>
        <p:txBody>
          <a:bodyPr wrap="square">
            <a:spAutoFit/>
          </a:bodyPr>
          <a:lstStyle/>
          <a:p>
            <a:r>
              <a:rPr lang="en-US" sz="2400" b="1" dirty="0">
                <a:solidFill>
                  <a:srgbClr val="FF0000"/>
                </a:solidFill>
              </a:rPr>
              <a:t>LO. 5</a:t>
            </a:r>
          </a:p>
        </p:txBody>
      </p:sp>
      <p:sp>
        <p:nvSpPr>
          <p:cNvPr id="19" name="مستطيل 18"/>
          <p:cNvSpPr/>
          <p:nvPr/>
        </p:nvSpPr>
        <p:spPr>
          <a:xfrm>
            <a:off x="1605" y="4303557"/>
            <a:ext cx="5785046" cy="2246769"/>
          </a:xfrm>
          <a:prstGeom prst="rect">
            <a:avLst/>
          </a:prstGeom>
        </p:spPr>
        <p:txBody>
          <a:bodyPr wrap="square">
            <a:spAutoFit/>
          </a:bodyPr>
          <a:lstStyle/>
          <a:p>
            <a:pPr marL="457200" lvl="0" indent="-457200" defTabSz="914400">
              <a:spcBef>
                <a:spcPct val="20000"/>
              </a:spcBef>
              <a:buFont typeface="Wingdings" pitchFamily="2" charset="2"/>
              <a:buChar char="§"/>
              <a:defRPr/>
            </a:pPr>
            <a:r>
              <a:rPr lang="en-US" sz="2800" kern="0" dirty="0">
                <a:solidFill>
                  <a:prstClr val="black"/>
                </a:solidFill>
                <a:latin typeface="Calibri" pitchFamily="34" charset="0"/>
                <a:cs typeface="Calibri" pitchFamily="34" charset="0"/>
              </a:rPr>
              <a:t>Each </a:t>
            </a:r>
            <a:r>
              <a:rPr lang="en-US" sz="2800" kern="0" dirty="0" smtClean="0">
                <a:solidFill>
                  <a:prstClr val="black"/>
                </a:solidFill>
                <a:latin typeface="Calibri" pitchFamily="34" charset="0"/>
                <a:cs typeface="Calibri" pitchFamily="34" charset="0"/>
              </a:rPr>
              <a:t>base </a:t>
            </a:r>
            <a:r>
              <a:rPr lang="en-US" sz="2800" kern="0" dirty="0">
                <a:solidFill>
                  <a:prstClr val="black"/>
                </a:solidFill>
                <a:latin typeface="Calibri" pitchFamily="34" charset="0"/>
                <a:cs typeface="Calibri" pitchFamily="34" charset="0"/>
              </a:rPr>
              <a:t>pair is of similar width, </a:t>
            </a:r>
            <a:r>
              <a:rPr lang="en-US" sz="2800" kern="0" dirty="0" smtClean="0">
                <a:solidFill>
                  <a:prstClr val="black"/>
                </a:solidFill>
                <a:latin typeface="Calibri" pitchFamily="34" charset="0"/>
                <a:cs typeface="Calibri" pitchFamily="34" charset="0"/>
              </a:rPr>
              <a:t>thus </a:t>
            </a:r>
            <a:r>
              <a:rPr lang="en-US" sz="2800" kern="0" dirty="0">
                <a:solidFill>
                  <a:prstClr val="black"/>
                </a:solidFill>
                <a:latin typeface="Calibri" pitchFamily="34" charset="0"/>
                <a:cs typeface="Calibri" pitchFamily="34" charset="0"/>
              </a:rPr>
              <a:t>holding </a:t>
            </a:r>
            <a:r>
              <a:rPr lang="en-US" sz="2800" b="1" spc="-5" dirty="0">
                <a:cs typeface="Calibri"/>
              </a:rPr>
              <a:t>(</a:t>
            </a:r>
            <a:r>
              <a:rPr lang="en-US" sz="2800" b="1" spc="-5" dirty="0">
                <a:solidFill>
                  <a:srgbClr val="7030A0"/>
                </a:solidFill>
                <a:cs typeface="Calibri"/>
              </a:rPr>
              <a:t>the </a:t>
            </a:r>
            <a:r>
              <a:rPr lang="en-US" sz="2800" b="1" spc="-15" dirty="0">
                <a:solidFill>
                  <a:srgbClr val="7030A0"/>
                </a:solidFill>
                <a:cs typeface="Calibri"/>
              </a:rPr>
              <a:t>hydrophilic</a:t>
            </a:r>
            <a:r>
              <a:rPr lang="en-US" sz="2800" b="1" spc="-15" dirty="0">
                <a:cs typeface="Calibri"/>
              </a:rPr>
              <a:t>) </a:t>
            </a:r>
            <a:r>
              <a:rPr lang="en-US" sz="2800" kern="0" dirty="0">
                <a:solidFill>
                  <a:prstClr val="black"/>
                </a:solidFill>
                <a:latin typeface="Calibri" pitchFamily="34" charset="0"/>
                <a:cs typeface="Calibri" pitchFamily="34" charset="0"/>
              </a:rPr>
              <a:t>sugar–phosphate back- bones an equal distance apart along the DNA molecule. </a:t>
            </a:r>
          </a:p>
        </p:txBody>
      </p:sp>
      <p:sp>
        <p:nvSpPr>
          <p:cNvPr id="23" name="مستطيل 22"/>
          <p:cNvSpPr/>
          <p:nvPr/>
        </p:nvSpPr>
        <p:spPr>
          <a:xfrm>
            <a:off x="-3970" y="1359666"/>
            <a:ext cx="5790621" cy="1384995"/>
          </a:xfrm>
          <a:prstGeom prst="rect">
            <a:avLst/>
          </a:prstGeom>
        </p:spPr>
        <p:txBody>
          <a:bodyPr wrap="square">
            <a:spAutoFit/>
          </a:bodyPr>
          <a:lstStyle/>
          <a:p>
            <a:pPr marL="457200" lvl="0" indent="-457200" algn="just">
              <a:buFont typeface="Wingdings" pitchFamily="2" charset="2"/>
              <a:buChar char="§"/>
            </a:pPr>
            <a:r>
              <a:rPr lang="en-US" sz="2800" dirty="0">
                <a:solidFill>
                  <a:prstClr val="black"/>
                </a:solidFill>
                <a:latin typeface="Calibri" pitchFamily="34" charset="0"/>
                <a:cs typeface="Calibri" pitchFamily="34" charset="0"/>
              </a:rPr>
              <a:t>The spatial relationship between the two strands creates—the </a:t>
            </a:r>
            <a:r>
              <a:rPr lang="en-US" sz="2800" dirty="0">
                <a:solidFill>
                  <a:schemeClr val="accent5"/>
                </a:solidFill>
                <a:latin typeface="Calibri" pitchFamily="34" charset="0"/>
                <a:cs typeface="Calibri" pitchFamily="34" charset="0"/>
              </a:rPr>
              <a:t>major and minor grooves </a:t>
            </a:r>
            <a:r>
              <a:rPr lang="en-US" sz="2800" dirty="0">
                <a:solidFill>
                  <a:prstClr val="black"/>
                </a:solidFill>
                <a:latin typeface="Calibri" pitchFamily="34" charset="0"/>
                <a:cs typeface="Calibri" pitchFamily="34" charset="0"/>
              </a:rPr>
              <a:t>in DNA. </a:t>
            </a:r>
          </a:p>
        </p:txBody>
      </p:sp>
      <p:pic>
        <p:nvPicPr>
          <p:cNvPr id="24" name="Picture 2" descr="C:\Users\Intel\Desktop\MGD 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 y="0"/>
            <a:ext cx="9144000" cy="7127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P EliteBook 2540p\Desktop\تنزيل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3821" y="1374071"/>
            <a:ext cx="3401801" cy="4753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78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1000"/>
                                        <p:tgtEl>
                                          <p:spTgt spid="1026"/>
                                        </p:tgtEl>
                                      </p:cBhvr>
                                    </p:animEffect>
                                    <p:anim calcmode="lin" valueType="num">
                                      <p:cBhvr>
                                        <p:cTn id="21" dur="1000" fill="hold"/>
                                        <p:tgtEl>
                                          <p:spTgt spid="1026"/>
                                        </p:tgtEl>
                                        <p:attrNameLst>
                                          <p:attrName>ppt_x</p:attrName>
                                        </p:attrNameLst>
                                      </p:cBhvr>
                                      <p:tavLst>
                                        <p:tav tm="0">
                                          <p:val>
                                            <p:strVal val="#ppt_x"/>
                                          </p:val>
                                        </p:tav>
                                        <p:tav tm="100000">
                                          <p:val>
                                            <p:strVal val="#ppt_x"/>
                                          </p:val>
                                        </p:tav>
                                      </p:tavLst>
                                    </p:anim>
                                    <p:anim calcmode="lin" valueType="num">
                                      <p:cBhvr>
                                        <p:cTn id="2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14" name="TextBox 5"/>
          <p:cNvSpPr txBox="1"/>
          <p:nvPr/>
        </p:nvSpPr>
        <p:spPr>
          <a:xfrm>
            <a:off x="1" y="762000"/>
            <a:ext cx="9065622" cy="584775"/>
          </a:xfrm>
          <a:prstGeom prst="rect">
            <a:avLst/>
          </a:prstGeom>
          <a:noFill/>
        </p:spPr>
        <p:txBody>
          <a:bodyPr wrap="square" rtlCol="0">
            <a:spAutoFit/>
          </a:bodyPr>
          <a:lstStyle/>
          <a:p>
            <a:r>
              <a:rPr lang="en-US" sz="3200" b="1" dirty="0">
                <a:solidFill>
                  <a:srgbClr val="FF0000"/>
                </a:solidFill>
                <a:latin typeface="Calibri" pitchFamily="34" charset="0"/>
                <a:cs typeface="Calibri" pitchFamily="34" charset="0"/>
              </a:rPr>
              <a:t>DNA double helix</a:t>
            </a:r>
            <a:endParaRPr lang="en-US" sz="3200" b="1" dirty="0">
              <a:solidFill>
                <a:srgbClr val="FF0000"/>
              </a:solidFill>
            </a:endParaRPr>
          </a:p>
        </p:txBody>
      </p:sp>
      <p:sp>
        <p:nvSpPr>
          <p:cNvPr id="17" name="مستطيل 16"/>
          <p:cNvSpPr/>
          <p:nvPr/>
        </p:nvSpPr>
        <p:spPr>
          <a:xfrm>
            <a:off x="7972024" y="835984"/>
            <a:ext cx="989948" cy="461665"/>
          </a:xfrm>
          <a:prstGeom prst="rect">
            <a:avLst/>
          </a:prstGeom>
        </p:spPr>
        <p:txBody>
          <a:bodyPr wrap="square">
            <a:spAutoFit/>
          </a:bodyPr>
          <a:lstStyle/>
          <a:p>
            <a:r>
              <a:rPr lang="en-US" sz="2400" b="1" dirty="0">
                <a:solidFill>
                  <a:srgbClr val="FF0000"/>
                </a:solidFill>
              </a:rPr>
              <a:t>LO. 5</a:t>
            </a:r>
          </a:p>
        </p:txBody>
      </p:sp>
      <p:sp>
        <p:nvSpPr>
          <p:cNvPr id="21" name="مستطيل 20"/>
          <p:cNvSpPr/>
          <p:nvPr/>
        </p:nvSpPr>
        <p:spPr>
          <a:xfrm>
            <a:off x="1" y="1555323"/>
            <a:ext cx="8961972" cy="1815882"/>
          </a:xfrm>
          <a:prstGeom prst="rect">
            <a:avLst/>
          </a:prstGeom>
        </p:spPr>
        <p:txBody>
          <a:bodyPr wrap="square">
            <a:spAutoFit/>
          </a:bodyPr>
          <a:lstStyle/>
          <a:p>
            <a:pPr marL="457200" indent="-457200" algn="just">
              <a:buFont typeface="Wingdings" pitchFamily="2" charset="2"/>
              <a:buChar char="§"/>
            </a:pPr>
            <a:r>
              <a:rPr lang="en-US" sz="2800" dirty="0">
                <a:latin typeface="Calibri" pitchFamily="34" charset="0"/>
                <a:cs typeface="Calibri" pitchFamily="34" charset="0"/>
              </a:rPr>
              <a:t>The members of each base pair can fit together within the double helix because the two strands of the helix run antiparallel to each other—that is, they are oriented with opposite polarities</a:t>
            </a:r>
            <a:endParaRPr lang="en-GB" sz="2800" b="1" dirty="0"/>
          </a:p>
        </p:txBody>
      </p:sp>
      <p:pic>
        <p:nvPicPr>
          <p:cNvPr id="24" name="Picture 2" descr="C:\Users\Intel\Desktop\MGD 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 y="0"/>
            <a:ext cx="9144000" cy="712787"/>
          </a:xfrm>
          <a:prstGeom prst="rect">
            <a:avLst/>
          </a:prstGeom>
          <a:noFill/>
          <a:extLst>
            <a:ext uri="{909E8E84-426E-40DD-AFC4-6F175D3DCCD1}">
              <a14:hiddenFill xmlns:a14="http://schemas.microsoft.com/office/drawing/2010/main">
                <a:solidFill>
                  <a:srgbClr val="FFFFFF"/>
                </a:solidFill>
              </a14:hiddenFill>
            </a:ext>
          </a:extLst>
        </p:spPr>
      </p:pic>
      <p:sp>
        <p:nvSpPr>
          <p:cNvPr id="18" name="مستطيل 17"/>
          <p:cNvSpPr/>
          <p:nvPr/>
        </p:nvSpPr>
        <p:spPr>
          <a:xfrm>
            <a:off x="-11376" y="4137067"/>
            <a:ext cx="8973349" cy="1384995"/>
          </a:xfrm>
          <a:prstGeom prst="rect">
            <a:avLst/>
          </a:prstGeom>
        </p:spPr>
        <p:txBody>
          <a:bodyPr wrap="square">
            <a:spAutoFit/>
          </a:bodyPr>
          <a:lstStyle/>
          <a:p>
            <a:pPr marL="457200" lvl="0" indent="-457200" defTabSz="914400">
              <a:spcBef>
                <a:spcPct val="20000"/>
              </a:spcBef>
              <a:buFont typeface="Wingdings" pitchFamily="2" charset="2"/>
              <a:buChar char="§"/>
              <a:defRPr/>
            </a:pPr>
            <a:r>
              <a:rPr lang="en-US" sz="2800" kern="0" dirty="0">
                <a:solidFill>
                  <a:prstClr val="black"/>
                </a:solidFill>
                <a:latin typeface="Calibri" pitchFamily="34" charset="0"/>
                <a:cs typeface="Calibri" pitchFamily="34" charset="0"/>
              </a:rPr>
              <a:t>The antiparallel sugar–phosphate strands then twist around each other to form a double helix containing 10 base pairs per helical turn. </a:t>
            </a:r>
          </a:p>
        </p:txBody>
      </p:sp>
    </p:spTree>
    <p:extLst>
      <p:ext uri="{BB962C8B-B14F-4D97-AF65-F5344CB8AC3E}">
        <p14:creationId xmlns:p14="http://schemas.microsoft.com/office/powerpoint/2010/main" val="53175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14" name="TextBox 5"/>
          <p:cNvSpPr txBox="1"/>
          <p:nvPr/>
        </p:nvSpPr>
        <p:spPr>
          <a:xfrm>
            <a:off x="1" y="762000"/>
            <a:ext cx="9065622" cy="584775"/>
          </a:xfrm>
          <a:prstGeom prst="rect">
            <a:avLst/>
          </a:prstGeom>
          <a:noFill/>
        </p:spPr>
        <p:txBody>
          <a:bodyPr wrap="square" rtlCol="0">
            <a:spAutoFit/>
          </a:bodyPr>
          <a:lstStyle/>
          <a:p>
            <a:pPr marL="457200" indent="-457200">
              <a:buFont typeface="Wingdings" pitchFamily="2" charset="2"/>
              <a:buChar char="Ø"/>
            </a:pPr>
            <a:r>
              <a:rPr lang="en-US" sz="3200" b="1" spc="-20" dirty="0">
                <a:solidFill>
                  <a:srgbClr val="C00000"/>
                </a:solidFill>
                <a:cs typeface="Calibri"/>
              </a:rPr>
              <a:t>Negative</a:t>
            </a:r>
            <a:r>
              <a:rPr lang="en-US" sz="3200" b="1" spc="35" dirty="0">
                <a:solidFill>
                  <a:srgbClr val="C00000"/>
                </a:solidFill>
                <a:cs typeface="Calibri"/>
              </a:rPr>
              <a:t> </a:t>
            </a:r>
            <a:r>
              <a:rPr lang="en-US" sz="3200" b="1" spc="-15" dirty="0">
                <a:solidFill>
                  <a:srgbClr val="C00000"/>
                </a:solidFill>
                <a:cs typeface="Calibri"/>
              </a:rPr>
              <a:t>charge of DNA helix</a:t>
            </a:r>
            <a:endParaRPr lang="en-US" sz="3200" b="1" dirty="0">
              <a:solidFill>
                <a:srgbClr val="FF0000"/>
              </a:solidFill>
            </a:endParaRPr>
          </a:p>
        </p:txBody>
      </p:sp>
      <p:sp>
        <p:nvSpPr>
          <p:cNvPr id="17" name="مستطيل 16"/>
          <p:cNvSpPr/>
          <p:nvPr/>
        </p:nvSpPr>
        <p:spPr>
          <a:xfrm>
            <a:off x="7972024" y="835984"/>
            <a:ext cx="989948" cy="461665"/>
          </a:xfrm>
          <a:prstGeom prst="rect">
            <a:avLst/>
          </a:prstGeom>
        </p:spPr>
        <p:txBody>
          <a:bodyPr wrap="square">
            <a:spAutoFit/>
          </a:bodyPr>
          <a:lstStyle/>
          <a:p>
            <a:r>
              <a:rPr lang="en-US" sz="2400" b="1" dirty="0">
                <a:solidFill>
                  <a:srgbClr val="FF0000"/>
                </a:solidFill>
              </a:rPr>
              <a:t>LO. 5</a:t>
            </a:r>
          </a:p>
        </p:txBody>
      </p:sp>
      <p:sp>
        <p:nvSpPr>
          <p:cNvPr id="21" name="مستطيل 20"/>
          <p:cNvSpPr/>
          <p:nvPr/>
        </p:nvSpPr>
        <p:spPr>
          <a:xfrm>
            <a:off x="1" y="1555323"/>
            <a:ext cx="9145604" cy="875304"/>
          </a:xfrm>
          <a:prstGeom prst="rect">
            <a:avLst/>
          </a:prstGeom>
        </p:spPr>
        <p:txBody>
          <a:bodyPr wrap="square">
            <a:spAutoFit/>
          </a:bodyPr>
          <a:lstStyle/>
          <a:p>
            <a:pPr marL="125095" indent="0">
              <a:lnSpc>
                <a:spcPct val="100000"/>
              </a:lnSpc>
              <a:spcBef>
                <a:spcPts val="375"/>
              </a:spcBef>
              <a:buNone/>
            </a:pPr>
            <a:r>
              <a:rPr lang="en-US" sz="2400" b="1" spc="-5" dirty="0">
                <a:cs typeface="Calibri"/>
              </a:rPr>
              <a:t>The </a:t>
            </a:r>
            <a:r>
              <a:rPr lang="en-US" sz="2400" b="1" spc="-10" dirty="0">
                <a:cs typeface="Calibri"/>
              </a:rPr>
              <a:t>third </a:t>
            </a:r>
            <a:r>
              <a:rPr lang="en-US" sz="2400" b="1" spc="-5" dirty="0">
                <a:cs typeface="Calibri"/>
              </a:rPr>
              <a:t>-OH group </a:t>
            </a:r>
            <a:r>
              <a:rPr lang="en-US" sz="2400" b="1" dirty="0">
                <a:cs typeface="Calibri"/>
              </a:rPr>
              <a:t>on </a:t>
            </a:r>
            <a:r>
              <a:rPr lang="en-US" sz="2400" b="1" spc="-5" dirty="0">
                <a:cs typeface="Calibri"/>
              </a:rPr>
              <a:t>the </a:t>
            </a:r>
            <a:r>
              <a:rPr lang="en-US" sz="2400" b="1" spc="-10" dirty="0">
                <a:cs typeface="Calibri"/>
              </a:rPr>
              <a:t>phosphate </a:t>
            </a:r>
            <a:r>
              <a:rPr lang="en-US" sz="2400" b="1" spc="-5" dirty="0">
                <a:cs typeface="Calibri"/>
              </a:rPr>
              <a:t>is </a:t>
            </a:r>
            <a:r>
              <a:rPr lang="en-US" sz="2400" b="1" spc="-10" dirty="0">
                <a:cs typeface="Calibri"/>
              </a:rPr>
              <a:t>free</a:t>
            </a:r>
            <a:r>
              <a:rPr lang="en-US" sz="2400" b="1" spc="-20" dirty="0">
                <a:cs typeface="Calibri"/>
              </a:rPr>
              <a:t> </a:t>
            </a:r>
            <a:r>
              <a:rPr lang="en-US" sz="2400" b="1" dirty="0">
                <a:cs typeface="Calibri"/>
              </a:rPr>
              <a:t>and</a:t>
            </a:r>
            <a:endParaRPr lang="en-US" sz="2400" dirty="0">
              <a:cs typeface="Calibri"/>
            </a:endParaRPr>
          </a:p>
          <a:p>
            <a:pPr marL="56515" marR="1106805" indent="0">
              <a:lnSpc>
                <a:spcPct val="120000"/>
              </a:lnSpc>
              <a:spcBef>
                <a:spcPts val="5"/>
              </a:spcBef>
              <a:buNone/>
            </a:pPr>
            <a:r>
              <a:rPr lang="en-US" sz="2400" b="1" spc="-10" dirty="0">
                <a:cs typeface="Calibri"/>
              </a:rPr>
              <a:t>dissociates </a:t>
            </a:r>
            <a:r>
              <a:rPr lang="en-US" sz="2400" b="1" dirty="0">
                <a:cs typeface="Calibri"/>
              </a:rPr>
              <a:t>a </a:t>
            </a:r>
            <a:r>
              <a:rPr lang="en-US" sz="2400" b="1" spc="-20" dirty="0">
                <a:cs typeface="Calibri"/>
              </a:rPr>
              <a:t>hydrogen </a:t>
            </a:r>
            <a:r>
              <a:rPr lang="en-US" sz="2400" b="1" dirty="0">
                <a:cs typeface="Calibri"/>
              </a:rPr>
              <a:t>ion </a:t>
            </a:r>
            <a:r>
              <a:rPr lang="en-US" sz="2400" b="1" spc="-15" dirty="0">
                <a:cs typeface="Calibri"/>
              </a:rPr>
              <a:t>at </a:t>
            </a:r>
            <a:r>
              <a:rPr lang="en-US" sz="2400" b="1" spc="-10" dirty="0">
                <a:cs typeface="Calibri"/>
              </a:rPr>
              <a:t>physiologic </a:t>
            </a:r>
            <a:r>
              <a:rPr lang="en-US" sz="2400" b="1" spc="-5" dirty="0" err="1">
                <a:cs typeface="Calibri"/>
              </a:rPr>
              <a:t>pH.</a:t>
            </a:r>
            <a:r>
              <a:rPr lang="en-US" sz="2400" b="1" spc="-5" dirty="0">
                <a:cs typeface="Calibri"/>
              </a:rPr>
              <a:t>  </a:t>
            </a:r>
          </a:p>
        </p:txBody>
      </p:sp>
      <p:pic>
        <p:nvPicPr>
          <p:cNvPr id="24" name="Picture 2" descr="C:\Users\Intel\Desktop\MGD 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 y="0"/>
            <a:ext cx="9144000" cy="712787"/>
          </a:xfrm>
          <a:prstGeom prst="rect">
            <a:avLst/>
          </a:prstGeom>
          <a:noFill/>
          <a:extLst>
            <a:ext uri="{909E8E84-426E-40DD-AFC4-6F175D3DCCD1}">
              <a14:hiddenFill xmlns:a14="http://schemas.microsoft.com/office/drawing/2010/main">
                <a:solidFill>
                  <a:srgbClr val="FFFFFF"/>
                </a:solidFill>
              </a14:hiddenFill>
            </a:ext>
          </a:extLst>
        </p:spPr>
      </p:pic>
      <p:sp>
        <p:nvSpPr>
          <p:cNvPr id="18" name="مستطيل 17"/>
          <p:cNvSpPr/>
          <p:nvPr/>
        </p:nvSpPr>
        <p:spPr>
          <a:xfrm>
            <a:off x="177421" y="4123419"/>
            <a:ext cx="8784551" cy="1200329"/>
          </a:xfrm>
          <a:prstGeom prst="rect">
            <a:avLst/>
          </a:prstGeom>
        </p:spPr>
        <p:txBody>
          <a:bodyPr wrap="square">
            <a:spAutoFit/>
          </a:bodyPr>
          <a:lstStyle/>
          <a:p>
            <a:pPr marL="56515" marR="1106805" indent="0" algn="just">
              <a:spcBef>
                <a:spcPts val="5"/>
              </a:spcBef>
              <a:buNone/>
            </a:pPr>
            <a:r>
              <a:rPr lang="en-US" sz="2400" b="1" spc="-15" dirty="0">
                <a:cs typeface="Calibri"/>
              </a:rPr>
              <a:t>Therefore, </a:t>
            </a:r>
            <a:r>
              <a:rPr lang="en-US" sz="2400" b="1" spc="-5" dirty="0">
                <a:cs typeface="Calibri"/>
              </a:rPr>
              <a:t>DNA </a:t>
            </a:r>
            <a:r>
              <a:rPr lang="en-US" sz="2400" b="1" dirty="0">
                <a:cs typeface="Calibri"/>
              </a:rPr>
              <a:t>helix has </a:t>
            </a:r>
            <a:r>
              <a:rPr lang="en-US" sz="2400" b="1" spc="-15" dirty="0">
                <a:cs typeface="Calibri"/>
              </a:rPr>
              <a:t>negative charges  </a:t>
            </a:r>
            <a:r>
              <a:rPr lang="en-US" sz="2400" b="1" spc="-5" dirty="0">
                <a:cs typeface="Calibri"/>
              </a:rPr>
              <a:t>coating </a:t>
            </a:r>
            <a:r>
              <a:rPr lang="en-US" sz="2400" b="1" spc="-5" dirty="0" smtClean="0">
                <a:cs typeface="Calibri"/>
              </a:rPr>
              <a:t>its </a:t>
            </a:r>
            <a:r>
              <a:rPr lang="en-US" sz="2400" b="1" spc="-10" dirty="0" smtClean="0">
                <a:cs typeface="Calibri"/>
              </a:rPr>
              <a:t>surface </a:t>
            </a:r>
            <a:r>
              <a:rPr lang="en-US" sz="2400" b="1" spc="-10" dirty="0">
                <a:cs typeface="Calibri"/>
              </a:rPr>
              <a:t>that </a:t>
            </a:r>
            <a:r>
              <a:rPr lang="en-US" sz="2400" b="1" spc="-15" dirty="0">
                <a:cs typeface="Calibri"/>
              </a:rPr>
              <a:t>facilitate </a:t>
            </a:r>
            <a:r>
              <a:rPr lang="en-US" sz="2400" b="1" spc="-5" dirty="0">
                <a:cs typeface="Calibri"/>
              </a:rPr>
              <a:t>the</a:t>
            </a:r>
            <a:r>
              <a:rPr lang="en-US" sz="2400" b="1" spc="30" dirty="0">
                <a:cs typeface="Calibri"/>
              </a:rPr>
              <a:t> </a:t>
            </a:r>
            <a:r>
              <a:rPr lang="en-US" sz="2400" b="1" spc="-5" dirty="0" smtClean="0">
                <a:cs typeface="Calibri"/>
              </a:rPr>
              <a:t>binding</a:t>
            </a:r>
            <a:r>
              <a:rPr lang="en-US" sz="2400" dirty="0" smtClean="0">
                <a:cs typeface="Calibri"/>
              </a:rPr>
              <a:t> </a:t>
            </a:r>
            <a:r>
              <a:rPr lang="en-US" sz="2400" b="1" dirty="0" smtClean="0">
                <a:cs typeface="Calibri"/>
              </a:rPr>
              <a:t>of </a:t>
            </a:r>
            <a:r>
              <a:rPr lang="en-US" sz="2400" b="1" dirty="0">
                <a:cs typeface="Calibri"/>
              </a:rPr>
              <a:t>specific </a:t>
            </a:r>
            <a:r>
              <a:rPr lang="en-US" sz="2400" b="1" spc="-10" dirty="0">
                <a:cs typeface="Calibri"/>
              </a:rPr>
              <a:t>proteins(histones </a:t>
            </a:r>
            <a:r>
              <a:rPr lang="en-US" sz="2400" b="1" dirty="0" smtClean="0">
                <a:cs typeface="Calibri"/>
              </a:rPr>
              <a:t>and </a:t>
            </a:r>
            <a:r>
              <a:rPr lang="en-US" sz="2400" b="1" spc="-10" dirty="0" smtClean="0">
                <a:cs typeface="Calibri"/>
              </a:rPr>
              <a:t>non-histones</a:t>
            </a:r>
            <a:r>
              <a:rPr lang="en-US" sz="2400" b="1" spc="-10" dirty="0">
                <a:cs typeface="Calibri"/>
              </a:rPr>
              <a:t>).</a:t>
            </a:r>
            <a:endParaRPr lang="en-US" sz="2400" dirty="0">
              <a:cs typeface="Calibri"/>
            </a:endParaRPr>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1537" y="2775396"/>
            <a:ext cx="2498502" cy="126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68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17" name="مستطيل 16"/>
          <p:cNvSpPr/>
          <p:nvPr/>
        </p:nvSpPr>
        <p:spPr>
          <a:xfrm>
            <a:off x="8367025" y="581326"/>
            <a:ext cx="989948" cy="461665"/>
          </a:xfrm>
          <a:prstGeom prst="rect">
            <a:avLst/>
          </a:prstGeom>
        </p:spPr>
        <p:txBody>
          <a:bodyPr wrap="square">
            <a:spAutoFit/>
          </a:bodyPr>
          <a:lstStyle/>
          <a:p>
            <a:r>
              <a:rPr lang="en-US" sz="2400" b="1" dirty="0">
                <a:solidFill>
                  <a:srgbClr val="FF0000"/>
                </a:solidFill>
              </a:rPr>
              <a:t>LO. 5</a:t>
            </a:r>
          </a:p>
        </p:txBody>
      </p:sp>
      <p:pic>
        <p:nvPicPr>
          <p:cNvPr id="24" name="Picture 2" descr="C:\Users\Intel\Desktop\MGD 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 y="0"/>
            <a:ext cx="9144000" cy="7127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48" t="20865" r="45934" b="12561"/>
          <a:stretch/>
        </p:blipFill>
        <p:spPr bwMode="auto">
          <a:xfrm>
            <a:off x="204716" y="1637731"/>
            <a:ext cx="8551752" cy="45298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object 3"/>
          <p:cNvSpPr txBox="1"/>
          <p:nvPr/>
        </p:nvSpPr>
        <p:spPr>
          <a:xfrm>
            <a:off x="218643" y="784986"/>
            <a:ext cx="8379447" cy="628377"/>
          </a:xfrm>
          <a:prstGeom prst="rect">
            <a:avLst/>
          </a:prstGeom>
        </p:spPr>
        <p:txBody>
          <a:bodyPr vert="horz" wrap="square" lIns="0" tIns="12700" rIns="0" bIns="0" rtlCol="0">
            <a:spAutoFit/>
          </a:bodyPr>
          <a:lstStyle/>
          <a:p>
            <a:pPr marL="12700" marR="5080">
              <a:lnSpc>
                <a:spcPct val="100000"/>
              </a:lnSpc>
              <a:spcBef>
                <a:spcPts val="100"/>
              </a:spcBef>
            </a:pPr>
            <a:r>
              <a:rPr sz="2000" b="1" spc="-10" dirty="0">
                <a:solidFill>
                  <a:srgbClr val="FF0000"/>
                </a:solidFill>
                <a:latin typeface="Times New Roman" pitchFamily="18" charset="0"/>
                <a:cs typeface="Times New Roman" pitchFamily="18" charset="0"/>
              </a:rPr>
              <a:t>There are three </a:t>
            </a:r>
            <a:r>
              <a:rPr sz="2000" b="1" spc="-5" dirty="0">
                <a:solidFill>
                  <a:srgbClr val="FF0000"/>
                </a:solidFill>
                <a:latin typeface="Times New Roman" pitchFamily="18" charset="0"/>
                <a:cs typeface="Times New Roman" pitchFamily="18" charset="0"/>
              </a:rPr>
              <a:t>major </a:t>
            </a:r>
            <a:r>
              <a:rPr sz="2000" b="1" spc="-15" dirty="0">
                <a:solidFill>
                  <a:srgbClr val="FF0000"/>
                </a:solidFill>
                <a:latin typeface="Times New Roman" pitchFamily="18" charset="0"/>
                <a:cs typeface="Times New Roman" pitchFamily="18" charset="0"/>
              </a:rPr>
              <a:t>structural </a:t>
            </a:r>
            <a:r>
              <a:rPr sz="2000" b="1" spc="-10" dirty="0">
                <a:solidFill>
                  <a:srgbClr val="FF0000"/>
                </a:solidFill>
                <a:latin typeface="Times New Roman" pitchFamily="18" charset="0"/>
                <a:cs typeface="Times New Roman" pitchFamily="18" charset="0"/>
              </a:rPr>
              <a:t>forms </a:t>
            </a:r>
            <a:r>
              <a:rPr sz="2000" b="1" dirty="0">
                <a:solidFill>
                  <a:srgbClr val="FF0000"/>
                </a:solidFill>
                <a:latin typeface="Times New Roman" pitchFamily="18" charset="0"/>
                <a:cs typeface="Times New Roman" pitchFamily="18" charset="0"/>
              </a:rPr>
              <a:t>of </a:t>
            </a:r>
            <a:r>
              <a:rPr sz="2000" b="1" spc="-5" dirty="0">
                <a:solidFill>
                  <a:srgbClr val="FF0000"/>
                </a:solidFill>
                <a:latin typeface="Times New Roman" pitchFamily="18" charset="0"/>
                <a:cs typeface="Times New Roman" pitchFamily="18" charset="0"/>
              </a:rPr>
              <a:t>DNA </a:t>
            </a:r>
            <a:r>
              <a:rPr sz="2000" b="1" spc="-10" dirty="0">
                <a:solidFill>
                  <a:srgbClr val="FF0000"/>
                </a:solidFill>
                <a:latin typeface="Times New Roman" pitchFamily="18" charset="0"/>
                <a:cs typeface="Times New Roman" pitchFamily="18" charset="0"/>
              </a:rPr>
              <a:t>that </a:t>
            </a:r>
            <a:r>
              <a:rPr sz="2000" b="1" dirty="0">
                <a:solidFill>
                  <a:srgbClr val="FF0000"/>
                </a:solidFill>
                <a:latin typeface="Times New Roman" pitchFamily="18" charset="0"/>
                <a:cs typeface="Times New Roman" pitchFamily="18" charset="0"/>
              </a:rPr>
              <a:t>all </a:t>
            </a:r>
            <a:r>
              <a:rPr sz="2000" b="1" spc="-10" dirty="0">
                <a:solidFill>
                  <a:srgbClr val="FF0000"/>
                </a:solidFill>
                <a:latin typeface="Times New Roman" pitchFamily="18" charset="0"/>
                <a:cs typeface="Times New Roman" pitchFamily="18" charset="0"/>
              </a:rPr>
              <a:t>exhibit </a:t>
            </a:r>
            <a:r>
              <a:rPr sz="2000" b="1" spc="-20" dirty="0">
                <a:solidFill>
                  <a:srgbClr val="FF0000"/>
                </a:solidFill>
                <a:latin typeface="Times New Roman" pitchFamily="18" charset="0"/>
                <a:cs typeface="Times New Roman" pitchFamily="18" charset="0"/>
              </a:rPr>
              <a:t>Watson </a:t>
            </a:r>
            <a:r>
              <a:rPr sz="2000" b="1" dirty="0">
                <a:solidFill>
                  <a:srgbClr val="FF0000"/>
                </a:solidFill>
                <a:latin typeface="Times New Roman" pitchFamily="18" charset="0"/>
                <a:cs typeface="Times New Roman" pitchFamily="18" charset="0"/>
              </a:rPr>
              <a:t>and  </a:t>
            </a:r>
            <a:r>
              <a:rPr sz="2000" b="1" spc="-5" dirty="0">
                <a:solidFill>
                  <a:srgbClr val="FF0000"/>
                </a:solidFill>
                <a:latin typeface="Times New Roman" pitchFamily="18" charset="0"/>
                <a:cs typeface="Times New Roman" pitchFamily="18" charset="0"/>
              </a:rPr>
              <a:t>Crick complementary </a:t>
            </a:r>
            <a:r>
              <a:rPr sz="2000" b="1" dirty="0">
                <a:solidFill>
                  <a:srgbClr val="FF0000"/>
                </a:solidFill>
                <a:latin typeface="Times New Roman" pitchFamily="18" charset="0"/>
                <a:cs typeface="Times New Roman" pitchFamily="18" charset="0"/>
              </a:rPr>
              <a:t>base </a:t>
            </a:r>
            <a:r>
              <a:rPr sz="2000" b="1" spc="-5" dirty="0">
                <a:solidFill>
                  <a:srgbClr val="FF0000"/>
                </a:solidFill>
                <a:latin typeface="Times New Roman" pitchFamily="18" charset="0"/>
                <a:cs typeface="Times New Roman" pitchFamily="18" charset="0"/>
              </a:rPr>
              <a:t>pairing </a:t>
            </a:r>
            <a:r>
              <a:rPr sz="2000" b="1" dirty="0">
                <a:solidFill>
                  <a:srgbClr val="FF0000"/>
                </a:solidFill>
                <a:latin typeface="Times New Roman" pitchFamily="18" charset="0"/>
                <a:cs typeface="Times New Roman" pitchFamily="18" charset="0"/>
              </a:rPr>
              <a:t>and </a:t>
            </a:r>
            <a:r>
              <a:rPr sz="2000" b="1" spc="-10" dirty="0">
                <a:solidFill>
                  <a:srgbClr val="FF0000"/>
                </a:solidFill>
                <a:latin typeface="Times New Roman" pitchFamily="18" charset="0"/>
                <a:cs typeface="Times New Roman" pitchFamily="18" charset="0"/>
              </a:rPr>
              <a:t>antiparallel: </a:t>
            </a:r>
            <a:r>
              <a:rPr sz="2000" b="1" spc="10" dirty="0">
                <a:solidFill>
                  <a:srgbClr val="FF0000"/>
                </a:solidFill>
                <a:latin typeface="Times New Roman" pitchFamily="18" charset="0"/>
                <a:cs typeface="Times New Roman" pitchFamily="18" charset="0"/>
              </a:rPr>
              <a:t>A, </a:t>
            </a:r>
            <a:r>
              <a:rPr sz="2000" b="1" dirty="0">
                <a:solidFill>
                  <a:srgbClr val="FF0000"/>
                </a:solidFill>
                <a:latin typeface="Times New Roman" pitchFamily="18" charset="0"/>
                <a:cs typeface="Times New Roman" pitchFamily="18" charset="0"/>
              </a:rPr>
              <a:t>B and Z</a:t>
            </a:r>
            <a:r>
              <a:rPr sz="2000" b="1" spc="-50" dirty="0">
                <a:solidFill>
                  <a:srgbClr val="FF0000"/>
                </a:solidFill>
                <a:latin typeface="Times New Roman" pitchFamily="18" charset="0"/>
                <a:cs typeface="Times New Roman" pitchFamily="18" charset="0"/>
              </a:rPr>
              <a:t> </a:t>
            </a:r>
            <a:r>
              <a:rPr sz="2000" b="1" spc="-5" dirty="0">
                <a:solidFill>
                  <a:srgbClr val="FF0000"/>
                </a:solidFill>
                <a:latin typeface="Times New Roman" pitchFamily="18" charset="0"/>
                <a:cs typeface="Times New Roman" pitchFamily="18" charset="0"/>
              </a:rPr>
              <a:t>forms:</a:t>
            </a:r>
            <a:endParaRPr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60757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17" name="مستطيل 16"/>
          <p:cNvSpPr/>
          <p:nvPr/>
        </p:nvSpPr>
        <p:spPr>
          <a:xfrm>
            <a:off x="7972024" y="835984"/>
            <a:ext cx="989948" cy="461665"/>
          </a:xfrm>
          <a:prstGeom prst="rect">
            <a:avLst/>
          </a:prstGeom>
        </p:spPr>
        <p:txBody>
          <a:bodyPr wrap="square">
            <a:spAutoFit/>
          </a:bodyPr>
          <a:lstStyle/>
          <a:p>
            <a:r>
              <a:rPr lang="en-US" sz="2400" b="1" dirty="0">
                <a:solidFill>
                  <a:srgbClr val="FF0000"/>
                </a:solidFill>
              </a:rPr>
              <a:t>LO. 5</a:t>
            </a:r>
          </a:p>
        </p:txBody>
      </p:sp>
      <p:pic>
        <p:nvPicPr>
          <p:cNvPr id="24" name="Picture 2" descr="C:\Users\Intel\Desktop\MGD 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 y="0"/>
            <a:ext cx="9144000" cy="7127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810" t="14954" r="3289" b="33741"/>
          <a:stretch/>
        </p:blipFill>
        <p:spPr bwMode="auto">
          <a:xfrm>
            <a:off x="1741693" y="941697"/>
            <a:ext cx="6051179" cy="37531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مستطيل 1"/>
          <p:cNvSpPr/>
          <p:nvPr/>
        </p:nvSpPr>
        <p:spPr>
          <a:xfrm>
            <a:off x="1630906" y="4794114"/>
            <a:ext cx="6341118" cy="1921039"/>
          </a:xfrm>
          <a:prstGeom prst="rect">
            <a:avLst/>
          </a:prstGeom>
        </p:spPr>
        <p:txBody>
          <a:bodyPr wrap="square">
            <a:spAutoFit/>
          </a:bodyPr>
          <a:lstStyle/>
          <a:p>
            <a:pPr marR="5080" algn="just">
              <a:spcBef>
                <a:spcPts val="100"/>
              </a:spcBef>
            </a:pPr>
            <a:r>
              <a:rPr lang="en-US" sz="2000" b="1" spc="-5" dirty="0">
                <a:solidFill>
                  <a:srgbClr val="C00000"/>
                </a:solidFill>
                <a:latin typeface="Times New Roman"/>
                <a:cs typeface="Times New Roman"/>
              </a:rPr>
              <a:t>Z-form: </a:t>
            </a:r>
            <a:r>
              <a:rPr lang="en-US" sz="2000" b="1" spc="-5" dirty="0">
                <a:solidFill>
                  <a:srgbClr val="001F5F"/>
                </a:solidFill>
                <a:latin typeface="Times New Roman"/>
                <a:cs typeface="Times New Roman"/>
              </a:rPr>
              <a:t>is zigzag structure, </a:t>
            </a:r>
            <a:r>
              <a:rPr lang="en-US" sz="2000" b="1" dirty="0">
                <a:solidFill>
                  <a:srgbClr val="001F5F"/>
                </a:solidFill>
                <a:latin typeface="Times New Roman"/>
                <a:cs typeface="Times New Roman"/>
              </a:rPr>
              <a:t>a </a:t>
            </a:r>
            <a:r>
              <a:rPr lang="en-US" sz="2000" b="1" spc="-5" dirty="0">
                <a:solidFill>
                  <a:srgbClr val="001F5F"/>
                </a:solidFill>
                <a:latin typeface="Times New Roman"/>
                <a:cs typeface="Times New Roman"/>
              </a:rPr>
              <a:t>left handed </a:t>
            </a:r>
            <a:r>
              <a:rPr lang="en-US" sz="2000" b="1" dirty="0">
                <a:solidFill>
                  <a:srgbClr val="001F5F"/>
                </a:solidFill>
                <a:latin typeface="Times New Roman"/>
                <a:cs typeface="Times New Roman"/>
              </a:rPr>
              <a:t>with 12 </a:t>
            </a:r>
            <a:r>
              <a:rPr lang="en-US" sz="2000" b="1" spc="-5" dirty="0">
                <a:solidFill>
                  <a:srgbClr val="001F5F"/>
                </a:solidFill>
                <a:latin typeface="Times New Roman"/>
                <a:cs typeface="Times New Roman"/>
              </a:rPr>
              <a:t>base  </a:t>
            </a:r>
            <a:r>
              <a:rPr lang="en-US" sz="2000" b="1" dirty="0">
                <a:solidFill>
                  <a:srgbClr val="001F5F"/>
                </a:solidFill>
                <a:latin typeface="Times New Roman"/>
                <a:cs typeface="Times New Roman"/>
              </a:rPr>
              <a:t>pair </a:t>
            </a:r>
            <a:r>
              <a:rPr lang="en-US" sz="2000" b="1" spc="-5" dirty="0">
                <a:solidFill>
                  <a:srgbClr val="001F5F"/>
                </a:solidFill>
                <a:latin typeface="Times New Roman"/>
                <a:cs typeface="Times New Roman"/>
              </a:rPr>
              <a:t>(</a:t>
            </a:r>
            <a:r>
              <a:rPr lang="en-US" sz="2000" b="1" spc="-5" dirty="0" err="1">
                <a:solidFill>
                  <a:srgbClr val="001F5F"/>
                </a:solidFill>
                <a:latin typeface="Times New Roman"/>
                <a:cs typeface="Times New Roman"/>
              </a:rPr>
              <a:t>bp</a:t>
            </a:r>
            <a:r>
              <a:rPr lang="en-US" sz="2000" b="1" spc="-5" dirty="0">
                <a:solidFill>
                  <a:srgbClr val="001F5F"/>
                </a:solidFill>
                <a:latin typeface="Times New Roman"/>
                <a:cs typeface="Times New Roman"/>
              </a:rPr>
              <a:t>) </a:t>
            </a:r>
            <a:r>
              <a:rPr lang="en-US" sz="2000" b="1" dirty="0">
                <a:solidFill>
                  <a:srgbClr val="001F5F"/>
                </a:solidFill>
                <a:latin typeface="Times New Roman"/>
                <a:cs typeface="Times New Roman"/>
              </a:rPr>
              <a:t>per </a:t>
            </a:r>
            <a:r>
              <a:rPr lang="en-US" sz="2000" b="1" spc="-5" dirty="0">
                <a:solidFill>
                  <a:srgbClr val="001F5F"/>
                </a:solidFill>
                <a:latin typeface="Times New Roman"/>
                <a:cs typeface="Times New Roman"/>
              </a:rPr>
              <a:t>turn, which may occur naturally in  stretches of </a:t>
            </a:r>
            <a:r>
              <a:rPr lang="en-US" sz="2000" b="1" spc="-10" dirty="0">
                <a:solidFill>
                  <a:srgbClr val="001F5F"/>
                </a:solidFill>
                <a:latin typeface="Times New Roman"/>
                <a:cs typeface="Times New Roman"/>
              </a:rPr>
              <a:t>DNA </a:t>
            </a:r>
            <a:r>
              <a:rPr lang="en-US" sz="2000" b="1" spc="-5" dirty="0">
                <a:solidFill>
                  <a:srgbClr val="001F5F"/>
                </a:solidFill>
                <a:latin typeface="Times New Roman"/>
                <a:cs typeface="Times New Roman"/>
              </a:rPr>
              <a:t>that </a:t>
            </a:r>
            <a:r>
              <a:rPr lang="en-US" sz="2000" b="1" dirty="0">
                <a:solidFill>
                  <a:srgbClr val="001F5F"/>
                </a:solidFill>
                <a:latin typeface="Times New Roman"/>
                <a:cs typeface="Times New Roman"/>
              </a:rPr>
              <a:t>contain alternating </a:t>
            </a:r>
            <a:r>
              <a:rPr lang="en-US" sz="2000" b="1" spc="-5" dirty="0">
                <a:solidFill>
                  <a:srgbClr val="001F5F"/>
                </a:solidFill>
                <a:latin typeface="Times New Roman"/>
                <a:cs typeface="Times New Roman"/>
              </a:rPr>
              <a:t>purine</a:t>
            </a:r>
            <a:r>
              <a:rPr lang="en-US" sz="2000" b="1" spc="-240" dirty="0">
                <a:solidFill>
                  <a:srgbClr val="001F5F"/>
                </a:solidFill>
                <a:latin typeface="Times New Roman"/>
                <a:cs typeface="Times New Roman"/>
              </a:rPr>
              <a:t> </a:t>
            </a:r>
            <a:r>
              <a:rPr lang="en-US" sz="2000" b="1" spc="-5" dirty="0" smtClean="0">
                <a:solidFill>
                  <a:srgbClr val="001F5F"/>
                </a:solidFill>
                <a:latin typeface="Times New Roman"/>
                <a:cs typeface="Times New Roman"/>
              </a:rPr>
              <a:t>and pyrimidine </a:t>
            </a:r>
            <a:r>
              <a:rPr lang="en-US" sz="2000" b="1" dirty="0">
                <a:solidFill>
                  <a:srgbClr val="001F5F"/>
                </a:solidFill>
                <a:latin typeface="Times New Roman"/>
                <a:cs typeface="Times New Roman"/>
              </a:rPr>
              <a:t>( </a:t>
            </a:r>
            <a:r>
              <a:rPr lang="en-US" sz="2000" b="1" spc="-5" dirty="0">
                <a:solidFill>
                  <a:srgbClr val="001F5F"/>
                </a:solidFill>
                <a:latin typeface="Times New Roman"/>
                <a:cs typeface="Times New Roman"/>
              </a:rPr>
              <a:t>ex. </a:t>
            </a:r>
            <a:r>
              <a:rPr lang="en-US" sz="2000" b="1" dirty="0">
                <a:solidFill>
                  <a:srgbClr val="001F5F"/>
                </a:solidFill>
                <a:latin typeface="Times New Roman"/>
                <a:cs typeface="Times New Roman"/>
              </a:rPr>
              <a:t>Poly GC),. </a:t>
            </a:r>
            <a:r>
              <a:rPr lang="en-US" sz="2000" b="1" spc="-20" dirty="0">
                <a:solidFill>
                  <a:srgbClr val="001F5F"/>
                </a:solidFill>
                <a:latin typeface="Times New Roman"/>
                <a:cs typeface="Times New Roman"/>
              </a:rPr>
              <a:t>Transition </a:t>
            </a:r>
            <a:r>
              <a:rPr lang="en-US" sz="2000" b="1" dirty="0">
                <a:solidFill>
                  <a:srgbClr val="001F5F"/>
                </a:solidFill>
                <a:latin typeface="Times New Roman"/>
                <a:cs typeface="Times New Roman"/>
              </a:rPr>
              <a:t>between B</a:t>
            </a:r>
            <a:r>
              <a:rPr lang="en-US" sz="2000" b="1" spc="45" dirty="0">
                <a:solidFill>
                  <a:srgbClr val="001F5F"/>
                </a:solidFill>
                <a:latin typeface="Times New Roman"/>
                <a:cs typeface="Times New Roman"/>
              </a:rPr>
              <a:t> </a:t>
            </a:r>
            <a:r>
              <a:rPr lang="en-US" sz="2000" b="1" spc="-370" dirty="0" smtClean="0">
                <a:solidFill>
                  <a:srgbClr val="001F5F"/>
                </a:solidFill>
                <a:latin typeface="Times New Roman"/>
                <a:cs typeface="Times New Roman"/>
              </a:rPr>
              <a:t>and </a:t>
            </a:r>
            <a:r>
              <a:rPr lang="en-US" sz="2000" b="1" dirty="0" smtClean="0">
                <a:solidFill>
                  <a:srgbClr val="001F5F"/>
                </a:solidFill>
                <a:latin typeface="Times New Roman"/>
                <a:cs typeface="Times New Roman"/>
              </a:rPr>
              <a:t> </a:t>
            </a:r>
            <a:r>
              <a:rPr lang="en-US" sz="2000" b="1" dirty="0">
                <a:solidFill>
                  <a:srgbClr val="001F5F"/>
                </a:solidFill>
                <a:latin typeface="Times New Roman"/>
                <a:cs typeface="Times New Roman"/>
              </a:rPr>
              <a:t>Z </a:t>
            </a:r>
            <a:r>
              <a:rPr lang="en-US" sz="2000" b="1" spc="-5" dirty="0">
                <a:solidFill>
                  <a:srgbClr val="001F5F"/>
                </a:solidFill>
                <a:latin typeface="Times New Roman"/>
                <a:cs typeface="Times New Roman"/>
              </a:rPr>
              <a:t>forms </a:t>
            </a:r>
            <a:r>
              <a:rPr lang="en-US" sz="2000" b="1" dirty="0">
                <a:solidFill>
                  <a:srgbClr val="001F5F"/>
                </a:solidFill>
                <a:latin typeface="Times New Roman"/>
                <a:cs typeface="Times New Roman"/>
              </a:rPr>
              <a:t>may play a </a:t>
            </a:r>
            <a:r>
              <a:rPr lang="en-US" sz="2000" b="1" spc="-10" dirty="0">
                <a:solidFill>
                  <a:srgbClr val="001F5F"/>
                </a:solidFill>
                <a:latin typeface="Times New Roman"/>
                <a:cs typeface="Times New Roman"/>
              </a:rPr>
              <a:t>role </a:t>
            </a:r>
            <a:r>
              <a:rPr lang="en-US" sz="2000" b="1" spc="-5" dirty="0">
                <a:solidFill>
                  <a:srgbClr val="001F5F"/>
                </a:solidFill>
                <a:latin typeface="Times New Roman"/>
                <a:cs typeface="Times New Roman"/>
              </a:rPr>
              <a:t>in regulating </a:t>
            </a:r>
            <a:r>
              <a:rPr lang="en-US" sz="2000" b="1" dirty="0">
                <a:solidFill>
                  <a:srgbClr val="001F5F"/>
                </a:solidFill>
                <a:latin typeface="Times New Roman"/>
                <a:cs typeface="Times New Roman"/>
              </a:rPr>
              <a:t>gene</a:t>
            </a:r>
            <a:r>
              <a:rPr lang="en-US" sz="2000" b="1" spc="-35" dirty="0">
                <a:solidFill>
                  <a:srgbClr val="001F5F"/>
                </a:solidFill>
                <a:latin typeface="Times New Roman"/>
                <a:cs typeface="Times New Roman"/>
              </a:rPr>
              <a:t> </a:t>
            </a:r>
            <a:r>
              <a:rPr lang="en-US" sz="2000" b="1" spc="-5" dirty="0">
                <a:solidFill>
                  <a:srgbClr val="001F5F"/>
                </a:solidFill>
                <a:latin typeface="Times New Roman"/>
                <a:cs typeface="Times New Roman"/>
              </a:rPr>
              <a:t>expression</a:t>
            </a:r>
            <a:endParaRPr lang="en-US" sz="2000" b="1" dirty="0">
              <a:latin typeface="Times New Roman"/>
              <a:cs typeface="Times New Roman"/>
            </a:endParaRPr>
          </a:p>
          <a:p>
            <a:pPr marR="5080" algn="just">
              <a:lnSpc>
                <a:spcPct val="100000"/>
              </a:lnSpc>
              <a:spcBef>
                <a:spcPts val="100"/>
              </a:spcBef>
            </a:pPr>
            <a:endParaRPr lang="en-US" b="1" spc="-5" dirty="0">
              <a:solidFill>
                <a:srgbClr val="001F5F"/>
              </a:solidFill>
              <a:latin typeface="Times New Roman"/>
              <a:cs typeface="Times New Roman"/>
            </a:endParaRPr>
          </a:p>
        </p:txBody>
      </p:sp>
    </p:spTree>
    <p:extLst>
      <p:ext uri="{BB962C8B-B14F-4D97-AF65-F5344CB8AC3E}">
        <p14:creationId xmlns:p14="http://schemas.microsoft.com/office/powerpoint/2010/main" val="37799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pic>
        <p:nvPicPr>
          <p:cNvPr id="15" name="Picture 2" descr="C:\Users\Intel\Desktop\MGD 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 y="0"/>
            <a:ext cx="9144000" cy="71278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HP EliteBook 2540p\Desktop\تنزيل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12787"/>
            <a:ext cx="9143999" cy="5697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16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6" name="TextBox 5"/>
          <p:cNvSpPr txBox="1"/>
          <p:nvPr/>
        </p:nvSpPr>
        <p:spPr>
          <a:xfrm>
            <a:off x="1" y="762000"/>
            <a:ext cx="9065622" cy="584775"/>
          </a:xfrm>
          <a:prstGeom prst="rect">
            <a:avLst/>
          </a:prstGeom>
          <a:noFill/>
        </p:spPr>
        <p:txBody>
          <a:bodyPr wrap="square" rtlCol="0">
            <a:spAutoFit/>
          </a:bodyPr>
          <a:lstStyle/>
          <a:p>
            <a:r>
              <a:rPr lang="en-US" sz="3200" b="1" dirty="0" smtClean="0">
                <a:solidFill>
                  <a:srgbClr val="FF0000"/>
                </a:solidFill>
              </a:rPr>
              <a:t>Nucleic acids                                                         </a:t>
            </a:r>
            <a:r>
              <a:rPr lang="en-US" sz="2800" b="1" dirty="0" smtClean="0">
                <a:solidFill>
                  <a:srgbClr val="FF0000"/>
                </a:solidFill>
              </a:rPr>
              <a:t>LO.1</a:t>
            </a:r>
            <a:endParaRPr lang="en-US" sz="2800" b="1" dirty="0">
              <a:solidFill>
                <a:srgbClr val="FF0000"/>
              </a:solidFill>
            </a:endParaRPr>
          </a:p>
        </p:txBody>
      </p:sp>
      <p:sp>
        <p:nvSpPr>
          <p:cNvPr id="7" name="مستطيل 6"/>
          <p:cNvSpPr/>
          <p:nvPr/>
        </p:nvSpPr>
        <p:spPr>
          <a:xfrm>
            <a:off x="151730" y="1483252"/>
            <a:ext cx="8843750" cy="1569660"/>
          </a:xfrm>
          <a:prstGeom prst="rect">
            <a:avLst/>
          </a:prstGeom>
        </p:spPr>
        <p:txBody>
          <a:bodyPr wrap="square">
            <a:spAutoFit/>
          </a:bodyPr>
          <a:lstStyle/>
          <a:p>
            <a:pPr marL="342900" indent="-342900" algn="just">
              <a:buFont typeface="Wingdings" pitchFamily="2" charset="2"/>
              <a:buChar char="Ø"/>
            </a:pPr>
            <a:r>
              <a:rPr lang="en-US" sz="2400" b="1" dirty="0"/>
              <a:t>Nucleic acids are required for the storage and expression of genetic information. There are two chemically distinct types of nucleic acids: deoxyribonucleic acid (</a:t>
            </a:r>
            <a:r>
              <a:rPr lang="en-US" sz="2400" b="1" dirty="0">
                <a:solidFill>
                  <a:srgbClr val="FF0000"/>
                </a:solidFill>
              </a:rPr>
              <a:t>DNA</a:t>
            </a:r>
            <a:r>
              <a:rPr lang="en-US" sz="2400" b="1" dirty="0"/>
              <a:t>) and ribonucleic </a:t>
            </a:r>
            <a:r>
              <a:rPr lang="en-US" sz="2400" b="1" dirty="0" smtClean="0"/>
              <a:t>acid (</a:t>
            </a:r>
            <a:r>
              <a:rPr lang="en-US" sz="2400" b="1" dirty="0" smtClean="0">
                <a:solidFill>
                  <a:srgbClr val="FF0000"/>
                </a:solidFill>
              </a:rPr>
              <a:t>RNA</a:t>
            </a:r>
            <a:r>
              <a:rPr lang="en-US" sz="2400" b="1" dirty="0" smtClean="0"/>
              <a:t>). </a:t>
            </a:r>
            <a:endParaRPr lang="en-US" sz="2400" b="1" dirty="0">
              <a:solidFill>
                <a:srgbClr val="0070C0"/>
              </a:solidFill>
              <a:latin typeface="Calibri" pitchFamily="34" charset="0"/>
              <a:cs typeface="Calibri" pitchFamily="34" charset="0"/>
            </a:endParaRPr>
          </a:p>
        </p:txBody>
      </p:sp>
      <p:pic>
        <p:nvPicPr>
          <p:cNvPr id="2050" name="Picture 2" descr="C:\Users\Intel\Desktop\MGD 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 y="0"/>
            <a:ext cx="9144000" cy="7127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282" t="6275" r="54478" b="10030"/>
          <a:stretch/>
        </p:blipFill>
        <p:spPr bwMode="auto">
          <a:xfrm>
            <a:off x="2144301" y="3052912"/>
            <a:ext cx="1484843" cy="318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55944" r="30682" b="6655"/>
          <a:stretch/>
        </p:blipFill>
        <p:spPr bwMode="auto">
          <a:xfrm>
            <a:off x="5704141" y="3052912"/>
            <a:ext cx="1347852" cy="318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672736" y="3889612"/>
            <a:ext cx="1720151" cy="41153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6">
                    <a:lumMod val="75000"/>
                  </a:schemeClr>
                </a:solidFill>
              </a:rPr>
              <a:t>Base pare</a:t>
            </a:r>
            <a:endParaRPr lang="en-US" b="1" dirty="0">
              <a:solidFill>
                <a:schemeClr val="accent6">
                  <a:lumMod val="75000"/>
                </a:schemeClr>
              </a:solidFill>
            </a:endParaRPr>
          </a:p>
        </p:txBody>
      </p:sp>
      <p:sp>
        <p:nvSpPr>
          <p:cNvPr id="14" name="Rectangle 13"/>
          <p:cNvSpPr/>
          <p:nvPr/>
        </p:nvSpPr>
        <p:spPr>
          <a:xfrm>
            <a:off x="3629144" y="4427610"/>
            <a:ext cx="2074997" cy="83468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Sugar phosphate backbone</a:t>
            </a:r>
            <a:endParaRPr lang="en-US" b="1" dirty="0">
              <a:solidFill>
                <a:schemeClr val="tx1"/>
              </a:solidFill>
            </a:endParaRPr>
          </a:p>
        </p:txBody>
      </p:sp>
    </p:spTree>
    <p:extLst>
      <p:ext uri="{BB962C8B-B14F-4D97-AF65-F5344CB8AC3E}">
        <p14:creationId xmlns:p14="http://schemas.microsoft.com/office/powerpoint/2010/main" val="45483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6" name="TextBox 5"/>
          <p:cNvSpPr txBox="1"/>
          <p:nvPr/>
        </p:nvSpPr>
        <p:spPr>
          <a:xfrm>
            <a:off x="1" y="762000"/>
            <a:ext cx="9065622" cy="584775"/>
          </a:xfrm>
          <a:prstGeom prst="rect">
            <a:avLst/>
          </a:prstGeom>
          <a:noFill/>
        </p:spPr>
        <p:txBody>
          <a:bodyPr wrap="square" rtlCol="0">
            <a:spAutoFit/>
          </a:bodyPr>
          <a:lstStyle/>
          <a:p>
            <a:r>
              <a:rPr lang="en-US" sz="3200" b="1" dirty="0" smtClean="0">
                <a:solidFill>
                  <a:srgbClr val="FF0000"/>
                </a:solidFill>
              </a:rPr>
              <a:t>Nucleic acids                                                         </a:t>
            </a:r>
            <a:r>
              <a:rPr lang="en-US" sz="2800" b="1" dirty="0" smtClean="0">
                <a:solidFill>
                  <a:srgbClr val="FF0000"/>
                </a:solidFill>
              </a:rPr>
              <a:t>LO.1</a:t>
            </a:r>
            <a:endParaRPr lang="en-US" sz="2800" b="1" dirty="0">
              <a:solidFill>
                <a:srgbClr val="FF0000"/>
              </a:solidFill>
            </a:endParaRPr>
          </a:p>
        </p:txBody>
      </p:sp>
      <p:pic>
        <p:nvPicPr>
          <p:cNvPr id="2050" name="Picture 2" descr="C:\Users\Intel\Desktop\MGD 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 y="0"/>
            <a:ext cx="9144000" cy="712787"/>
          </a:xfrm>
          <a:prstGeom prst="rect">
            <a:avLst/>
          </a:prstGeom>
          <a:noFill/>
          <a:extLst>
            <a:ext uri="{909E8E84-426E-40DD-AFC4-6F175D3DCCD1}">
              <a14:hiddenFill xmlns:a14="http://schemas.microsoft.com/office/drawing/2010/main">
                <a:solidFill>
                  <a:srgbClr val="FFFFFF"/>
                </a:solidFill>
              </a14:hiddenFill>
            </a:ext>
          </a:extLst>
        </p:spPr>
      </p:pic>
      <p:sp>
        <p:nvSpPr>
          <p:cNvPr id="16" name="مستطيل 15"/>
          <p:cNvSpPr/>
          <p:nvPr/>
        </p:nvSpPr>
        <p:spPr>
          <a:xfrm>
            <a:off x="97289" y="2370357"/>
            <a:ext cx="8871045" cy="2369880"/>
          </a:xfrm>
          <a:prstGeom prst="rect">
            <a:avLst/>
          </a:prstGeom>
        </p:spPr>
        <p:txBody>
          <a:bodyPr wrap="square">
            <a:spAutoFit/>
          </a:bodyPr>
          <a:lstStyle/>
          <a:p>
            <a:pPr marL="457200" indent="-457200" algn="just">
              <a:buFont typeface="Wingdings" pitchFamily="2" charset="2"/>
              <a:buChar char="Ø"/>
            </a:pPr>
            <a:r>
              <a:rPr lang="en-US" sz="2800" dirty="0" smtClean="0"/>
              <a:t> </a:t>
            </a:r>
            <a:r>
              <a:rPr lang="en-US" sz="2400" b="1" dirty="0"/>
              <a:t>DNA is a polymer of </a:t>
            </a:r>
            <a:r>
              <a:rPr lang="en-US" sz="2400" b="1" dirty="0" err="1"/>
              <a:t>deoxyribonucleoside</a:t>
            </a:r>
            <a:r>
              <a:rPr lang="en-US" sz="2400" b="1" dirty="0"/>
              <a:t> monophosphates (</a:t>
            </a:r>
            <a:r>
              <a:rPr lang="en-US" sz="2400" b="1" dirty="0" err="1"/>
              <a:t>dNMP</a:t>
            </a:r>
            <a:r>
              <a:rPr lang="en-US" sz="2400" b="1" dirty="0"/>
              <a:t>) covalently linked by </a:t>
            </a:r>
            <a:r>
              <a:rPr lang="en-US" sz="2400" b="1" dirty="0" err="1" smtClean="0"/>
              <a:t>phosphodiester</a:t>
            </a:r>
            <a:r>
              <a:rPr lang="en-US" sz="2400" b="1" dirty="0" smtClean="0"/>
              <a:t> </a:t>
            </a:r>
            <a:r>
              <a:rPr lang="en-US" sz="2400" b="1" dirty="0"/>
              <a:t>bonds. With the exception of a few viruses that contain single-stranded DNA (</a:t>
            </a:r>
            <a:r>
              <a:rPr lang="en-US" sz="2400" b="1" dirty="0" err="1"/>
              <a:t>ssDNA</a:t>
            </a:r>
            <a:r>
              <a:rPr lang="en-US" sz="2400" b="1" dirty="0"/>
              <a:t>), DNA exists as a double-stranded molecule (</a:t>
            </a:r>
            <a:r>
              <a:rPr lang="en-US" sz="2400" b="1" dirty="0" err="1"/>
              <a:t>dsDNA</a:t>
            </a:r>
            <a:r>
              <a:rPr lang="en-US" sz="2400" b="1" dirty="0"/>
              <a:t>), in which the two strands wind around each other, forming a double helix.</a:t>
            </a:r>
            <a:endParaRPr lang="en-GB" sz="2400" b="1" dirty="0">
              <a:solidFill>
                <a:srgbClr val="FF0000"/>
              </a:solidFill>
            </a:endParaRPr>
          </a:p>
        </p:txBody>
      </p:sp>
      <p:sp>
        <p:nvSpPr>
          <p:cNvPr id="8" name="مستطيل 15"/>
          <p:cNvSpPr/>
          <p:nvPr/>
        </p:nvSpPr>
        <p:spPr>
          <a:xfrm>
            <a:off x="138082" y="5039617"/>
            <a:ext cx="8871045" cy="830997"/>
          </a:xfrm>
          <a:prstGeom prst="rect">
            <a:avLst/>
          </a:prstGeom>
        </p:spPr>
        <p:txBody>
          <a:bodyPr wrap="square">
            <a:spAutoFit/>
          </a:bodyPr>
          <a:lstStyle/>
          <a:p>
            <a:pPr marL="342900" indent="-342900" algn="just">
              <a:buFont typeface="Wingdings" pitchFamily="2" charset="2"/>
              <a:buChar char="Ø"/>
            </a:pPr>
            <a:r>
              <a:rPr lang="en-GB" sz="2400" b="1" dirty="0" smtClean="0"/>
              <a:t>Is found in the nucleus with small amounts in mitochondria and chloroplast.  </a:t>
            </a:r>
            <a:endParaRPr lang="en-GB" sz="2400" b="1" dirty="0"/>
          </a:p>
        </p:txBody>
      </p:sp>
      <p:sp>
        <p:nvSpPr>
          <p:cNvPr id="11" name="TextBox 10"/>
          <p:cNvSpPr txBox="1"/>
          <p:nvPr/>
        </p:nvSpPr>
        <p:spPr>
          <a:xfrm>
            <a:off x="194578" y="1397013"/>
            <a:ext cx="2975212" cy="584775"/>
          </a:xfrm>
          <a:prstGeom prst="rect">
            <a:avLst/>
          </a:prstGeom>
          <a:noFill/>
        </p:spPr>
        <p:txBody>
          <a:bodyPr wrap="square" rtlCol="0">
            <a:spAutoFit/>
          </a:bodyPr>
          <a:lstStyle/>
          <a:p>
            <a:r>
              <a:rPr lang="en-US" sz="3200" b="1" dirty="0">
                <a:solidFill>
                  <a:srgbClr val="FF0000"/>
                </a:solidFill>
              </a:rPr>
              <a:t> </a:t>
            </a:r>
            <a:r>
              <a:rPr lang="en-US" sz="3200" b="1" dirty="0" smtClean="0">
                <a:solidFill>
                  <a:srgbClr val="FF0000"/>
                </a:solidFill>
              </a:rPr>
              <a:t> </a:t>
            </a:r>
            <a:r>
              <a:rPr lang="en-US" sz="3200" b="1" dirty="0" smtClean="0">
                <a:solidFill>
                  <a:srgbClr val="0070C0"/>
                </a:solidFill>
              </a:rPr>
              <a:t>DNA</a:t>
            </a:r>
            <a:endParaRPr lang="en-US" sz="2800" b="1" dirty="0">
              <a:solidFill>
                <a:srgbClr val="0070C0"/>
              </a:solidFill>
            </a:endParaRPr>
          </a:p>
        </p:txBody>
      </p:sp>
    </p:spTree>
    <p:extLst>
      <p:ext uri="{BB962C8B-B14F-4D97-AF65-F5344CB8AC3E}">
        <p14:creationId xmlns:p14="http://schemas.microsoft.com/office/powerpoint/2010/main" val="262405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14" name="TextBox 5"/>
          <p:cNvSpPr txBox="1"/>
          <p:nvPr/>
        </p:nvSpPr>
        <p:spPr>
          <a:xfrm>
            <a:off x="8913" y="712787"/>
            <a:ext cx="9065622" cy="584775"/>
          </a:xfrm>
          <a:prstGeom prst="rect">
            <a:avLst/>
          </a:prstGeom>
          <a:noFill/>
        </p:spPr>
        <p:txBody>
          <a:bodyPr wrap="square" rtlCol="0">
            <a:spAutoFit/>
          </a:bodyPr>
          <a:lstStyle/>
          <a:p>
            <a:r>
              <a:rPr lang="en-US" sz="3200" b="1" dirty="0">
                <a:solidFill>
                  <a:srgbClr val="FF0000"/>
                </a:solidFill>
              </a:rPr>
              <a:t>The structural components of DNA &amp; RNA molecule</a:t>
            </a:r>
          </a:p>
        </p:txBody>
      </p:sp>
      <p:sp>
        <p:nvSpPr>
          <p:cNvPr id="17" name="مستطيل 16"/>
          <p:cNvSpPr/>
          <p:nvPr/>
        </p:nvSpPr>
        <p:spPr>
          <a:xfrm>
            <a:off x="7702500" y="1108199"/>
            <a:ext cx="1332873" cy="461665"/>
          </a:xfrm>
          <a:prstGeom prst="rect">
            <a:avLst/>
          </a:prstGeom>
        </p:spPr>
        <p:txBody>
          <a:bodyPr wrap="square">
            <a:spAutoFit/>
          </a:bodyPr>
          <a:lstStyle/>
          <a:p>
            <a:r>
              <a:rPr lang="en-US" sz="2400" b="1" dirty="0">
                <a:solidFill>
                  <a:srgbClr val="FF0000"/>
                </a:solidFill>
              </a:rPr>
              <a:t>LO. 1</a:t>
            </a:r>
          </a:p>
        </p:txBody>
      </p:sp>
      <p:sp>
        <p:nvSpPr>
          <p:cNvPr id="19" name="مستطيل 18"/>
          <p:cNvSpPr/>
          <p:nvPr/>
        </p:nvSpPr>
        <p:spPr>
          <a:xfrm>
            <a:off x="8914" y="2523971"/>
            <a:ext cx="4699564" cy="954107"/>
          </a:xfrm>
          <a:prstGeom prst="rect">
            <a:avLst/>
          </a:prstGeom>
        </p:spPr>
        <p:txBody>
          <a:bodyPr wrap="square">
            <a:spAutoFit/>
          </a:bodyPr>
          <a:lstStyle/>
          <a:p>
            <a:pPr marL="457200" indent="-457200" algn="just">
              <a:buFont typeface="Wingdings" pitchFamily="2" charset="2"/>
              <a:buChar char="Ø"/>
            </a:pPr>
            <a:r>
              <a:rPr lang="en-GB" sz="2800" b="1" dirty="0" smtClean="0">
                <a:solidFill>
                  <a:schemeClr val="accent1">
                    <a:lumMod val="75000"/>
                  </a:schemeClr>
                </a:solidFill>
              </a:rPr>
              <a:t>Components of nucleotide:</a:t>
            </a:r>
          </a:p>
          <a:p>
            <a:pPr algn="just"/>
            <a:r>
              <a:rPr lang="en-GB" sz="2800" b="1" dirty="0" smtClean="0">
                <a:solidFill>
                  <a:schemeClr val="accent1">
                    <a:lumMod val="75000"/>
                  </a:schemeClr>
                </a:solidFill>
              </a:rPr>
              <a:t>Base, Sugar and Phosphate</a:t>
            </a:r>
            <a:endParaRPr lang="en-GB" sz="2800" b="1" dirty="0">
              <a:solidFill>
                <a:schemeClr val="accent1">
                  <a:lumMod val="75000"/>
                </a:schemeClr>
              </a:solidFill>
            </a:endParaRPr>
          </a:p>
        </p:txBody>
      </p:sp>
      <p:sp>
        <p:nvSpPr>
          <p:cNvPr id="23" name="مستطيل 22"/>
          <p:cNvSpPr/>
          <p:nvPr/>
        </p:nvSpPr>
        <p:spPr>
          <a:xfrm>
            <a:off x="-3970" y="1569864"/>
            <a:ext cx="9130422" cy="954107"/>
          </a:xfrm>
          <a:prstGeom prst="rect">
            <a:avLst/>
          </a:prstGeom>
        </p:spPr>
        <p:txBody>
          <a:bodyPr wrap="square">
            <a:spAutoFit/>
          </a:bodyPr>
          <a:lstStyle/>
          <a:p>
            <a:pPr marL="457200" indent="-457200">
              <a:buFont typeface="Wingdings" pitchFamily="2" charset="2"/>
              <a:buChar char="Ø"/>
            </a:pPr>
            <a:r>
              <a:rPr lang="en-US" sz="2800" b="1" dirty="0">
                <a:solidFill>
                  <a:srgbClr val="1F10E6"/>
                </a:solidFill>
              </a:rPr>
              <a:t>Nucleotides –</a:t>
            </a:r>
            <a:r>
              <a:rPr lang="en-US" sz="2800" b="1" dirty="0"/>
              <a:t> the monomer</a:t>
            </a:r>
            <a:r>
              <a:rPr lang="en-US" sz="2800" b="1" dirty="0">
                <a:latin typeface="Calibri" pitchFamily="34" charset="0"/>
                <a:cs typeface="Calibri" pitchFamily="34" charset="0"/>
              </a:rPr>
              <a:t> or building blocks of nucleic acids (DNA &amp; RNA).</a:t>
            </a:r>
          </a:p>
        </p:txBody>
      </p:sp>
      <p:sp>
        <p:nvSpPr>
          <p:cNvPr id="3" name="مستطيل 2"/>
          <p:cNvSpPr/>
          <p:nvPr/>
        </p:nvSpPr>
        <p:spPr>
          <a:xfrm>
            <a:off x="10519" y="3478078"/>
            <a:ext cx="4152048" cy="2677656"/>
          </a:xfrm>
          <a:prstGeom prst="rect">
            <a:avLst/>
          </a:prstGeom>
        </p:spPr>
        <p:txBody>
          <a:bodyPr wrap="square">
            <a:spAutoFit/>
          </a:bodyPr>
          <a:lstStyle/>
          <a:p>
            <a:pPr marL="457200" indent="-457200">
              <a:buFont typeface="Wingdings" pitchFamily="2" charset="2"/>
              <a:buChar char="Ø"/>
            </a:pPr>
            <a:r>
              <a:rPr lang="en-US" sz="2800" b="1" dirty="0"/>
              <a:t>nucleotide serves diverse physiologic functions as protein synthesis, regulatory cascades &amp; signal </a:t>
            </a:r>
            <a:r>
              <a:rPr lang="en-US" sz="2800" b="1" dirty="0" smtClean="0"/>
              <a:t>transduction pathways</a:t>
            </a:r>
            <a:r>
              <a:rPr lang="en-US" sz="2800" b="1" dirty="0"/>
              <a:t>.</a:t>
            </a:r>
          </a:p>
        </p:txBody>
      </p:sp>
      <p:pic>
        <p:nvPicPr>
          <p:cNvPr id="16" name="Picture 2" descr="C:\Users\Intel\Desktop\MGD 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 y="0"/>
            <a:ext cx="9144000" cy="7127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282" t="6275" r="54478" b="10030"/>
          <a:stretch/>
        </p:blipFill>
        <p:spPr bwMode="auto">
          <a:xfrm>
            <a:off x="4573605" y="2117722"/>
            <a:ext cx="1484843" cy="429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55944" r="30682" b="6655"/>
          <a:stretch/>
        </p:blipFill>
        <p:spPr bwMode="auto">
          <a:xfrm>
            <a:off x="7778600" y="2146450"/>
            <a:ext cx="1347852" cy="4145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58449" y="4010266"/>
            <a:ext cx="1720151" cy="83468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Sugar phosphate backbone</a:t>
            </a:r>
            <a:endParaRPr lang="en-US" b="1" dirty="0">
              <a:solidFill>
                <a:schemeClr val="tx1"/>
              </a:solidFill>
            </a:endParaRPr>
          </a:p>
        </p:txBody>
      </p:sp>
      <p:sp>
        <p:nvSpPr>
          <p:cNvPr id="4" name="Rectangle 3"/>
          <p:cNvSpPr/>
          <p:nvPr/>
        </p:nvSpPr>
        <p:spPr>
          <a:xfrm>
            <a:off x="6058449" y="3478078"/>
            <a:ext cx="1720151" cy="41153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6">
                    <a:lumMod val="75000"/>
                  </a:schemeClr>
                </a:solidFill>
              </a:rPr>
              <a:t>Base pare</a:t>
            </a:r>
            <a:endParaRPr lang="en-US" b="1" dirty="0">
              <a:solidFill>
                <a:schemeClr val="accent6">
                  <a:lumMod val="75000"/>
                </a:schemeClr>
              </a:solidFill>
            </a:endParaRPr>
          </a:p>
        </p:txBody>
      </p:sp>
    </p:spTree>
    <p:extLst>
      <p:ext uri="{BB962C8B-B14F-4D97-AF65-F5344CB8AC3E}">
        <p14:creationId xmlns:p14="http://schemas.microsoft.com/office/powerpoint/2010/main" val="415370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1000"/>
                                        <p:tgtEl>
                                          <p:spTgt spid="3"/>
                                        </p:tgtEl>
                                      </p:cBhvr>
                                    </p:animEffect>
                                    <p:anim calcmode="lin" valueType="num">
                                      <p:cBhvr>
                                        <p:cTn id="51" dur="1000" fill="hold"/>
                                        <p:tgtEl>
                                          <p:spTgt spid="3"/>
                                        </p:tgtEl>
                                        <p:attrNameLst>
                                          <p:attrName>ppt_x</p:attrName>
                                        </p:attrNameLst>
                                      </p:cBhvr>
                                      <p:tavLst>
                                        <p:tav tm="0">
                                          <p:val>
                                            <p:strVal val="#ppt_x"/>
                                          </p:val>
                                        </p:tav>
                                        <p:tav tm="100000">
                                          <p:val>
                                            <p:strVal val="#ppt_x"/>
                                          </p:val>
                                        </p:tav>
                                      </p:tavLst>
                                    </p:anim>
                                    <p:anim calcmode="lin" valueType="num">
                                      <p:cBhvr>
                                        <p:cTn id="5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3" grpId="0"/>
      <p:bldP spid="3" grpId="0"/>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14" name="TextBox 5"/>
          <p:cNvSpPr txBox="1"/>
          <p:nvPr/>
        </p:nvSpPr>
        <p:spPr>
          <a:xfrm>
            <a:off x="40794" y="761999"/>
            <a:ext cx="9065622" cy="584775"/>
          </a:xfrm>
          <a:prstGeom prst="rect">
            <a:avLst/>
          </a:prstGeom>
          <a:noFill/>
        </p:spPr>
        <p:txBody>
          <a:bodyPr wrap="square" rtlCol="0">
            <a:spAutoFit/>
          </a:bodyPr>
          <a:lstStyle/>
          <a:p>
            <a:r>
              <a:rPr lang="en-US" sz="3200" b="1" dirty="0">
                <a:solidFill>
                  <a:srgbClr val="FF0000"/>
                </a:solidFill>
              </a:rPr>
              <a:t>Nucleotide Vs. Nucleoside</a:t>
            </a:r>
            <a:endParaRPr lang="en-US" sz="3200" dirty="0">
              <a:solidFill>
                <a:srgbClr val="FF0000"/>
              </a:solidFill>
            </a:endParaRPr>
          </a:p>
        </p:txBody>
      </p:sp>
      <p:sp>
        <p:nvSpPr>
          <p:cNvPr id="17" name="مستطيل 16"/>
          <p:cNvSpPr/>
          <p:nvPr/>
        </p:nvSpPr>
        <p:spPr>
          <a:xfrm>
            <a:off x="7972024" y="835984"/>
            <a:ext cx="989948" cy="461665"/>
          </a:xfrm>
          <a:prstGeom prst="rect">
            <a:avLst/>
          </a:prstGeom>
        </p:spPr>
        <p:txBody>
          <a:bodyPr wrap="square">
            <a:spAutoFit/>
          </a:bodyPr>
          <a:lstStyle/>
          <a:p>
            <a:r>
              <a:rPr lang="en-US" sz="2400" b="1" dirty="0">
                <a:solidFill>
                  <a:srgbClr val="FF0000"/>
                </a:solidFill>
              </a:rPr>
              <a:t>LO. 1</a:t>
            </a:r>
          </a:p>
        </p:txBody>
      </p:sp>
      <p:pic>
        <p:nvPicPr>
          <p:cNvPr id="11" name="Picture 2" descr="C:\Users\Intel\Desktop\MGD 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 y="0"/>
            <a:ext cx="9144000" cy="712787"/>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106803" y="1690997"/>
            <a:ext cx="4144788" cy="79042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Nitrogenous base + Sugar + Phosphate= Nucleo</a:t>
            </a:r>
            <a:r>
              <a:rPr lang="en-US" sz="2800" b="1" u="sng" dirty="0">
                <a:solidFill>
                  <a:srgbClr val="FF0000"/>
                </a:solidFill>
              </a:rPr>
              <a:t>t</a:t>
            </a:r>
            <a:r>
              <a:rPr lang="en-US" sz="2400" b="1" dirty="0">
                <a:solidFill>
                  <a:schemeClr val="tx1"/>
                </a:solidFill>
              </a:rPr>
              <a:t>ide </a:t>
            </a:r>
            <a:endParaRPr lang="en-US" sz="2400" b="1" dirty="0">
              <a:solidFill>
                <a:schemeClr val="tx1"/>
              </a:solidFill>
              <a:cs typeface="Calibri" panose="020F0502020204030204" pitchFamily="34" charset="0"/>
            </a:endParaRPr>
          </a:p>
        </p:txBody>
      </p:sp>
      <p:sp>
        <p:nvSpPr>
          <p:cNvPr id="23" name="Rounded Rectangle 22"/>
          <p:cNvSpPr/>
          <p:nvPr/>
        </p:nvSpPr>
        <p:spPr>
          <a:xfrm>
            <a:off x="188444" y="3384645"/>
            <a:ext cx="4003552" cy="72333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prstClr val="black"/>
                </a:solidFill>
                <a:latin typeface="Calibri" panose="020F0502020204030204" pitchFamily="34" charset="0"/>
                <a:cs typeface="Calibri" panose="020F0502020204030204" pitchFamily="34" charset="0"/>
              </a:rPr>
              <a:t>Nitrogenous base + Sugar = Nucleo</a:t>
            </a:r>
            <a:r>
              <a:rPr lang="en-US" sz="2800" b="1" u="sng" dirty="0">
                <a:solidFill>
                  <a:srgbClr val="FF0000"/>
                </a:solidFill>
                <a:latin typeface="Calibri" panose="020F0502020204030204" pitchFamily="34" charset="0"/>
                <a:cs typeface="Calibri" panose="020F0502020204030204" pitchFamily="34" charset="0"/>
              </a:rPr>
              <a:t>s</a:t>
            </a:r>
            <a:r>
              <a:rPr lang="en-US" sz="2400" b="1" dirty="0">
                <a:solidFill>
                  <a:prstClr val="black"/>
                </a:solidFill>
                <a:latin typeface="Calibri" panose="020F0502020204030204" pitchFamily="34" charset="0"/>
                <a:cs typeface="Calibri" panose="020F0502020204030204" pitchFamily="34" charset="0"/>
              </a:rPr>
              <a:t>ide </a:t>
            </a:r>
            <a:endParaRPr lang="en-US" sz="2400" dirty="0">
              <a:latin typeface="Calibri" panose="020F0502020204030204" pitchFamily="34" charset="0"/>
              <a:cs typeface="Calibri" panose="020F0502020204030204" pitchFamily="34" charset="0"/>
            </a:endParaRPr>
          </a:p>
        </p:txBody>
      </p:sp>
      <p:pic>
        <p:nvPicPr>
          <p:cNvPr id="1028" name="Picture 4" descr="C:\Users\HP EliteBook 2540p\Desktop\nucleoside-and-nucleotide - Copy - 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890" y="1297649"/>
            <a:ext cx="1743075" cy="117967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HP EliteBook 2540p\Desktop\nucleoside-and-nucleotide - Copy - Copy - Cop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4820" y="2477327"/>
            <a:ext cx="1228725" cy="90731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HP EliteBook 2540p\Desktop\nucleoside-and-nucleotide - Cop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5430" y="2838735"/>
            <a:ext cx="2116137" cy="7472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HP EliteBook 2540p\Desktop\nucleoside-and-nucleotide - Copy - Copy - Copy (3) - Cop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3605" y="3429000"/>
            <a:ext cx="1552575" cy="16192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HP EliteBook 2540p\Desktop\nucleoside-and-nucleotide - Copy - Copy - Copy (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0707" y="5046825"/>
            <a:ext cx="1171575" cy="10572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1230" y="5158854"/>
            <a:ext cx="4700077" cy="1126292"/>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H.W.</a:t>
            </a:r>
          </a:p>
          <a:p>
            <a:pPr algn="ctr"/>
            <a:r>
              <a:rPr lang="en-US" sz="2800" b="1" dirty="0" smtClean="0">
                <a:solidFill>
                  <a:schemeClr val="tx1"/>
                </a:solidFill>
              </a:rPr>
              <a:t>Nomenclature of</a:t>
            </a:r>
            <a:r>
              <a:rPr lang="en-US" sz="2800" b="1" dirty="0">
                <a:solidFill>
                  <a:schemeClr val="tx1"/>
                </a:solidFill>
              </a:rPr>
              <a:t> Nucleotides</a:t>
            </a:r>
            <a:r>
              <a:rPr lang="en-US" sz="2800" b="1" dirty="0" smtClean="0">
                <a:solidFill>
                  <a:schemeClr val="tx1"/>
                </a:solidFill>
              </a:rPr>
              <a:t>  </a:t>
            </a:r>
          </a:p>
          <a:p>
            <a:pPr algn="ctr"/>
            <a:endParaRPr lang="en-US" sz="2800" b="1" dirty="0">
              <a:solidFill>
                <a:schemeClr val="tx1"/>
              </a:solidFill>
            </a:endParaRPr>
          </a:p>
        </p:txBody>
      </p:sp>
    </p:spTree>
    <p:extLst>
      <p:ext uri="{BB962C8B-B14F-4D97-AF65-F5344CB8AC3E}">
        <p14:creationId xmlns:p14="http://schemas.microsoft.com/office/powerpoint/2010/main" val="296202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1000"/>
                                        <p:tgtEl>
                                          <p:spTgt spid="1028"/>
                                        </p:tgtEl>
                                      </p:cBhvr>
                                    </p:animEffect>
                                    <p:anim calcmode="lin" valueType="num">
                                      <p:cBhvr>
                                        <p:cTn id="22" dur="1000" fill="hold"/>
                                        <p:tgtEl>
                                          <p:spTgt spid="1028"/>
                                        </p:tgtEl>
                                        <p:attrNameLst>
                                          <p:attrName>ppt_x</p:attrName>
                                        </p:attrNameLst>
                                      </p:cBhvr>
                                      <p:tavLst>
                                        <p:tav tm="0">
                                          <p:val>
                                            <p:strVal val="#ppt_x"/>
                                          </p:val>
                                        </p:tav>
                                        <p:tav tm="100000">
                                          <p:val>
                                            <p:strVal val="#ppt_x"/>
                                          </p:val>
                                        </p:tav>
                                      </p:tavLst>
                                    </p:anim>
                                    <p:anim calcmode="lin" valueType="num">
                                      <p:cBhvr>
                                        <p:cTn id="2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fade">
                                      <p:cBhvr>
                                        <p:cTn id="28" dur="1000"/>
                                        <p:tgtEl>
                                          <p:spTgt spid="1029"/>
                                        </p:tgtEl>
                                      </p:cBhvr>
                                    </p:animEffect>
                                    <p:anim calcmode="lin" valueType="num">
                                      <p:cBhvr>
                                        <p:cTn id="29" dur="1000" fill="hold"/>
                                        <p:tgtEl>
                                          <p:spTgt spid="1029"/>
                                        </p:tgtEl>
                                        <p:attrNameLst>
                                          <p:attrName>ppt_x</p:attrName>
                                        </p:attrNameLst>
                                      </p:cBhvr>
                                      <p:tavLst>
                                        <p:tav tm="0">
                                          <p:val>
                                            <p:strVal val="#ppt_x"/>
                                          </p:val>
                                        </p:tav>
                                        <p:tav tm="100000">
                                          <p:val>
                                            <p:strVal val="#ppt_x"/>
                                          </p:val>
                                        </p:tav>
                                      </p:tavLst>
                                    </p:anim>
                                    <p:anim calcmode="lin" valueType="num">
                                      <p:cBhvr>
                                        <p:cTn id="30"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31"/>
                                        </p:tgtEl>
                                        <p:attrNameLst>
                                          <p:attrName>style.visibility</p:attrName>
                                        </p:attrNameLst>
                                      </p:cBhvr>
                                      <p:to>
                                        <p:strVal val="visible"/>
                                      </p:to>
                                    </p:set>
                                    <p:animEffect transition="in" filter="fade">
                                      <p:cBhvr>
                                        <p:cTn id="35" dur="1000"/>
                                        <p:tgtEl>
                                          <p:spTgt spid="1031"/>
                                        </p:tgtEl>
                                      </p:cBhvr>
                                    </p:animEffect>
                                    <p:anim calcmode="lin" valueType="num">
                                      <p:cBhvr>
                                        <p:cTn id="36" dur="1000" fill="hold"/>
                                        <p:tgtEl>
                                          <p:spTgt spid="1031"/>
                                        </p:tgtEl>
                                        <p:attrNameLst>
                                          <p:attrName>ppt_x</p:attrName>
                                        </p:attrNameLst>
                                      </p:cBhvr>
                                      <p:tavLst>
                                        <p:tav tm="0">
                                          <p:val>
                                            <p:strVal val="#ppt_x"/>
                                          </p:val>
                                        </p:tav>
                                        <p:tav tm="100000">
                                          <p:val>
                                            <p:strVal val="#ppt_x"/>
                                          </p:val>
                                        </p:tav>
                                      </p:tavLst>
                                    </p:anim>
                                    <p:anim calcmode="lin" valueType="num">
                                      <p:cBhvr>
                                        <p:cTn id="37" dur="1000" fill="hold"/>
                                        <p:tgtEl>
                                          <p:spTgt spid="103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32"/>
                                        </p:tgtEl>
                                        <p:attrNameLst>
                                          <p:attrName>style.visibility</p:attrName>
                                        </p:attrNameLst>
                                      </p:cBhvr>
                                      <p:to>
                                        <p:strVal val="visible"/>
                                      </p:to>
                                    </p:set>
                                    <p:animEffect transition="in" filter="fade">
                                      <p:cBhvr>
                                        <p:cTn id="49" dur="1000"/>
                                        <p:tgtEl>
                                          <p:spTgt spid="1032"/>
                                        </p:tgtEl>
                                      </p:cBhvr>
                                    </p:animEffect>
                                    <p:anim calcmode="lin" valueType="num">
                                      <p:cBhvr>
                                        <p:cTn id="50" dur="1000" fill="hold"/>
                                        <p:tgtEl>
                                          <p:spTgt spid="1032"/>
                                        </p:tgtEl>
                                        <p:attrNameLst>
                                          <p:attrName>ppt_x</p:attrName>
                                        </p:attrNameLst>
                                      </p:cBhvr>
                                      <p:tavLst>
                                        <p:tav tm="0">
                                          <p:val>
                                            <p:strVal val="#ppt_x"/>
                                          </p:val>
                                        </p:tav>
                                        <p:tav tm="100000">
                                          <p:val>
                                            <p:strVal val="#ppt_x"/>
                                          </p:val>
                                        </p:tav>
                                      </p:tavLst>
                                    </p:anim>
                                    <p:anim calcmode="lin" valueType="num">
                                      <p:cBhvr>
                                        <p:cTn id="51"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33"/>
                                        </p:tgtEl>
                                        <p:attrNameLst>
                                          <p:attrName>style.visibility</p:attrName>
                                        </p:attrNameLst>
                                      </p:cBhvr>
                                      <p:to>
                                        <p:strVal val="visible"/>
                                      </p:to>
                                    </p:set>
                                    <p:animEffect transition="in" filter="fade">
                                      <p:cBhvr>
                                        <p:cTn id="56" dur="1000"/>
                                        <p:tgtEl>
                                          <p:spTgt spid="1033"/>
                                        </p:tgtEl>
                                      </p:cBhvr>
                                    </p:animEffect>
                                    <p:anim calcmode="lin" valueType="num">
                                      <p:cBhvr>
                                        <p:cTn id="57" dur="1000" fill="hold"/>
                                        <p:tgtEl>
                                          <p:spTgt spid="1033"/>
                                        </p:tgtEl>
                                        <p:attrNameLst>
                                          <p:attrName>ppt_x</p:attrName>
                                        </p:attrNameLst>
                                      </p:cBhvr>
                                      <p:tavLst>
                                        <p:tav tm="0">
                                          <p:val>
                                            <p:strVal val="#ppt_x"/>
                                          </p:val>
                                        </p:tav>
                                        <p:tav tm="100000">
                                          <p:val>
                                            <p:strVal val="#ppt_x"/>
                                          </p:val>
                                        </p:tav>
                                      </p:tavLst>
                                    </p:anim>
                                    <p:anim calcmode="lin" valueType="num">
                                      <p:cBhvr>
                                        <p:cTn id="58" dur="1000" fill="hold"/>
                                        <p:tgtEl>
                                          <p:spTgt spid="103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1000"/>
                                        <p:tgtEl>
                                          <p:spTgt spid="2"/>
                                        </p:tgtEl>
                                      </p:cBhvr>
                                    </p:animEffect>
                                    <p:anim calcmode="lin" valueType="num">
                                      <p:cBhvr>
                                        <p:cTn id="64" dur="1000" fill="hold"/>
                                        <p:tgtEl>
                                          <p:spTgt spid="2"/>
                                        </p:tgtEl>
                                        <p:attrNameLst>
                                          <p:attrName>ppt_x</p:attrName>
                                        </p:attrNameLst>
                                      </p:cBhvr>
                                      <p:tavLst>
                                        <p:tav tm="0">
                                          <p:val>
                                            <p:strVal val="#ppt_x"/>
                                          </p:val>
                                        </p:tav>
                                        <p:tav tm="100000">
                                          <p:val>
                                            <p:strVal val="#ppt_x"/>
                                          </p:val>
                                        </p:tav>
                                      </p:tavLst>
                                    </p:anim>
                                    <p:anim calcmode="lin" valueType="num">
                                      <p:cBhvr>
                                        <p:cTn id="6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23"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14" name="TextBox 5"/>
          <p:cNvSpPr txBox="1"/>
          <p:nvPr/>
        </p:nvSpPr>
        <p:spPr>
          <a:xfrm>
            <a:off x="1" y="762000"/>
            <a:ext cx="9145604" cy="584775"/>
          </a:xfrm>
          <a:prstGeom prst="rect">
            <a:avLst/>
          </a:prstGeom>
          <a:noFill/>
        </p:spPr>
        <p:txBody>
          <a:bodyPr wrap="square" rtlCol="0">
            <a:spAutoFit/>
          </a:bodyPr>
          <a:lstStyle/>
          <a:p>
            <a:r>
              <a:rPr lang="en-US" sz="3200" b="1" dirty="0">
                <a:solidFill>
                  <a:srgbClr val="FF0000"/>
                </a:solidFill>
                <a:latin typeface="Calibri" pitchFamily="34" charset="0"/>
                <a:cs typeface="Calibri" pitchFamily="34" charset="0"/>
              </a:rPr>
              <a:t>Types of nitrogen basis in nucleic </a:t>
            </a:r>
            <a:r>
              <a:rPr lang="en-US" sz="3200" b="1" dirty="0" smtClean="0">
                <a:solidFill>
                  <a:srgbClr val="FF0000"/>
                </a:solidFill>
                <a:latin typeface="Calibri" pitchFamily="34" charset="0"/>
                <a:cs typeface="Calibri" pitchFamily="34" charset="0"/>
              </a:rPr>
              <a:t>acids            </a:t>
            </a:r>
            <a:r>
              <a:rPr lang="en-US" sz="2400" b="1" dirty="0" smtClean="0">
                <a:solidFill>
                  <a:srgbClr val="FF0000"/>
                </a:solidFill>
                <a:latin typeface="Calibri" pitchFamily="34" charset="0"/>
                <a:cs typeface="Calibri" pitchFamily="34" charset="0"/>
              </a:rPr>
              <a:t>LO.1</a:t>
            </a:r>
            <a:endParaRPr lang="en-US" sz="2400" dirty="0">
              <a:solidFill>
                <a:srgbClr val="FF0000"/>
              </a:solidFill>
              <a:latin typeface="Calibri" pitchFamily="34" charset="0"/>
              <a:cs typeface="Calibri" pitchFamily="34" charset="0"/>
            </a:endParaRPr>
          </a:p>
        </p:txBody>
      </p:sp>
      <p:pic>
        <p:nvPicPr>
          <p:cNvPr id="11" name="Picture 2" descr="C:\Users\Intel\Desktop\MGD 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 y="0"/>
            <a:ext cx="9144000" cy="71278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P EliteBook 2540p\Desktop\images - 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7394" y="1595367"/>
            <a:ext cx="2830702" cy="20895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HP EliteBook 2540p\Desktop\images - Copy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6335" y="1595367"/>
            <a:ext cx="2402006" cy="208952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40559" y="1490717"/>
            <a:ext cx="2249944" cy="523220"/>
          </a:xfrm>
          <a:prstGeom prst="rect">
            <a:avLst/>
          </a:prstGeom>
        </p:spPr>
        <p:txBody>
          <a:bodyPr wrap="square">
            <a:spAutoFit/>
          </a:bodyPr>
          <a:lstStyle/>
          <a:p>
            <a:r>
              <a:rPr lang="en-US" sz="2800" b="1" dirty="0" smtClean="0">
                <a:solidFill>
                  <a:srgbClr val="00B0F0"/>
                </a:solidFill>
                <a:latin typeface="Times New Roman" pitchFamily="18" charset="0"/>
                <a:cs typeface="Times New Roman" pitchFamily="18" charset="0"/>
              </a:rPr>
              <a:t>1. Purines </a:t>
            </a:r>
            <a:endParaRPr lang="en-US" sz="2800" b="1" dirty="0">
              <a:solidFill>
                <a:srgbClr val="00B0F0"/>
              </a:solidFill>
              <a:latin typeface="Times New Roman" pitchFamily="18" charset="0"/>
              <a:cs typeface="Times New Roman" pitchFamily="18" charset="0"/>
            </a:endParaRPr>
          </a:p>
        </p:txBody>
      </p:sp>
      <p:sp>
        <p:nvSpPr>
          <p:cNvPr id="16" name="Rectangle 15"/>
          <p:cNvSpPr/>
          <p:nvPr/>
        </p:nvSpPr>
        <p:spPr>
          <a:xfrm>
            <a:off x="292959" y="3697123"/>
            <a:ext cx="3200868" cy="523220"/>
          </a:xfrm>
          <a:prstGeom prst="rect">
            <a:avLst/>
          </a:prstGeom>
        </p:spPr>
        <p:txBody>
          <a:bodyPr wrap="square">
            <a:spAutoFit/>
          </a:bodyPr>
          <a:lstStyle/>
          <a:p>
            <a:r>
              <a:rPr lang="en-US" sz="2800" b="1" dirty="0" smtClean="0">
                <a:solidFill>
                  <a:srgbClr val="00B0F0"/>
                </a:solidFill>
                <a:latin typeface="Times New Roman" pitchFamily="18" charset="0"/>
                <a:cs typeface="Times New Roman" pitchFamily="18" charset="0"/>
              </a:rPr>
              <a:t>2. </a:t>
            </a:r>
            <a:r>
              <a:rPr lang="en-US" sz="2800" b="1" dirty="0" err="1" smtClean="0">
                <a:solidFill>
                  <a:srgbClr val="00B0F0"/>
                </a:solidFill>
                <a:latin typeface="Times New Roman" pitchFamily="18" charset="0"/>
                <a:cs typeface="Times New Roman" pitchFamily="18" charset="0"/>
              </a:rPr>
              <a:t>Pyrimidines</a:t>
            </a:r>
            <a:r>
              <a:rPr lang="en-US" sz="2800" b="1" dirty="0" smtClean="0">
                <a:solidFill>
                  <a:srgbClr val="00B0F0"/>
                </a:solidFill>
                <a:latin typeface="Times New Roman" pitchFamily="18" charset="0"/>
                <a:cs typeface="Times New Roman" pitchFamily="18" charset="0"/>
              </a:rPr>
              <a:t> </a:t>
            </a:r>
            <a:endParaRPr lang="en-US" sz="2800" b="1" dirty="0">
              <a:solidFill>
                <a:srgbClr val="00B0F0"/>
              </a:solidFill>
              <a:latin typeface="Times New Roman" pitchFamily="18" charset="0"/>
              <a:cs typeface="Times New Roman" pitchFamily="18" charset="0"/>
            </a:endParaRPr>
          </a:p>
        </p:txBody>
      </p:sp>
      <p:pic>
        <p:nvPicPr>
          <p:cNvPr id="18" name="Content Placeholder 3"/>
          <p:cNvPicPr>
            <a:picLocks/>
          </p:cNvPicPr>
          <p:nvPr/>
        </p:nvPicPr>
        <p:blipFill rotWithShape="1">
          <a:blip r:embed="rId6"/>
          <a:srcRect l="47031" t="21537" r="38111" b="9334"/>
          <a:stretch/>
        </p:blipFill>
        <p:spPr>
          <a:xfrm>
            <a:off x="292959" y="4628269"/>
            <a:ext cx="1676400" cy="1772531"/>
          </a:xfrm>
          <a:prstGeom prst="rect">
            <a:avLst/>
          </a:prstGeom>
        </p:spPr>
      </p:pic>
      <p:pic>
        <p:nvPicPr>
          <p:cNvPr id="19" name="Content Placeholder 3"/>
          <p:cNvPicPr>
            <a:picLocks/>
          </p:cNvPicPr>
          <p:nvPr/>
        </p:nvPicPr>
        <p:blipFill rotWithShape="1">
          <a:blip r:embed="rId6"/>
          <a:srcRect l="79197" t="20505" r="1563" b="13825"/>
          <a:stretch/>
        </p:blipFill>
        <p:spPr>
          <a:xfrm>
            <a:off x="2095500" y="4580407"/>
            <a:ext cx="1700643" cy="1767476"/>
          </a:xfrm>
          <a:prstGeom prst="rect">
            <a:avLst/>
          </a:prstGeom>
        </p:spPr>
      </p:pic>
      <p:pic>
        <p:nvPicPr>
          <p:cNvPr id="20" name="Content Placeholder 3"/>
          <p:cNvPicPr>
            <a:picLocks/>
          </p:cNvPicPr>
          <p:nvPr/>
        </p:nvPicPr>
        <p:blipFill rotWithShape="1">
          <a:blip r:embed="rId6"/>
          <a:srcRect l="61905" t="20236" r="22346" b="9334"/>
          <a:stretch/>
        </p:blipFill>
        <p:spPr>
          <a:xfrm>
            <a:off x="5555776" y="4540302"/>
            <a:ext cx="1744639" cy="1637442"/>
          </a:xfrm>
          <a:prstGeom prst="rect">
            <a:avLst/>
          </a:prstGeom>
        </p:spPr>
      </p:pic>
      <p:sp>
        <p:nvSpPr>
          <p:cNvPr id="22" name="Rectangle 21"/>
          <p:cNvSpPr/>
          <p:nvPr/>
        </p:nvSpPr>
        <p:spPr>
          <a:xfrm>
            <a:off x="5555776" y="6114074"/>
            <a:ext cx="2219454" cy="40011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000" b="1" dirty="0">
                <a:solidFill>
                  <a:prstClr val="black"/>
                </a:solidFill>
                <a:latin typeface="Calibri" pitchFamily="34" charset="0"/>
                <a:cs typeface="Calibri" pitchFamily="34" charset="0"/>
              </a:rPr>
              <a:t>instead of Thymine</a:t>
            </a:r>
            <a:endParaRPr lang="en-US" dirty="0"/>
          </a:p>
        </p:txBody>
      </p:sp>
      <p:sp>
        <p:nvSpPr>
          <p:cNvPr id="25" name="Rectangle 24"/>
          <p:cNvSpPr/>
          <p:nvPr/>
        </p:nvSpPr>
        <p:spPr>
          <a:xfrm>
            <a:off x="3763566" y="5251422"/>
            <a:ext cx="963725" cy="523220"/>
          </a:xfrm>
          <a:prstGeom prst="rect">
            <a:avLst/>
          </a:prstGeom>
        </p:spPr>
        <p:txBody>
          <a:bodyPr wrap="none">
            <a:spAutoFit/>
          </a:bodyPr>
          <a:lstStyle/>
          <a:p>
            <a:r>
              <a:rPr lang="en-US" sz="2800" b="1" dirty="0">
                <a:solidFill>
                  <a:srgbClr val="C00000"/>
                </a:solidFill>
                <a:latin typeface="Times New Roman"/>
                <a:ea typeface="Calibri"/>
              </a:rPr>
              <a:t>DNA</a:t>
            </a:r>
            <a:endParaRPr lang="en-US" sz="2800" dirty="0"/>
          </a:p>
        </p:txBody>
      </p:sp>
      <p:sp>
        <p:nvSpPr>
          <p:cNvPr id="26" name="Rectangle 25"/>
          <p:cNvSpPr/>
          <p:nvPr/>
        </p:nvSpPr>
        <p:spPr>
          <a:xfrm>
            <a:off x="7702504" y="5252924"/>
            <a:ext cx="963725" cy="523220"/>
          </a:xfrm>
          <a:prstGeom prst="rect">
            <a:avLst/>
          </a:prstGeom>
        </p:spPr>
        <p:txBody>
          <a:bodyPr wrap="none">
            <a:spAutoFit/>
          </a:bodyPr>
          <a:lstStyle/>
          <a:p>
            <a:r>
              <a:rPr lang="en-US" sz="2800" b="1" dirty="0" smtClean="0">
                <a:solidFill>
                  <a:srgbClr val="C00000"/>
                </a:solidFill>
                <a:latin typeface="Times New Roman"/>
                <a:ea typeface="Calibri"/>
              </a:rPr>
              <a:t>RNA</a:t>
            </a:r>
            <a:endParaRPr lang="en-US" sz="2800" dirty="0"/>
          </a:p>
        </p:txBody>
      </p:sp>
    </p:spTree>
    <p:extLst>
      <p:ext uri="{BB962C8B-B14F-4D97-AF65-F5344CB8AC3E}">
        <p14:creationId xmlns:p14="http://schemas.microsoft.com/office/powerpoint/2010/main" val="95045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animEffect transition="in" filter="fade">
                                      <p:cBhvr>
                                        <p:cTn id="21" dur="1000"/>
                                        <p:tgtEl>
                                          <p:spTgt spid="2051"/>
                                        </p:tgtEl>
                                      </p:cBhvr>
                                    </p:animEffect>
                                    <p:anim calcmode="lin" valueType="num">
                                      <p:cBhvr>
                                        <p:cTn id="22" dur="1000" fill="hold"/>
                                        <p:tgtEl>
                                          <p:spTgt spid="2051"/>
                                        </p:tgtEl>
                                        <p:attrNameLst>
                                          <p:attrName>ppt_x</p:attrName>
                                        </p:attrNameLst>
                                      </p:cBhvr>
                                      <p:tavLst>
                                        <p:tav tm="0">
                                          <p:val>
                                            <p:strVal val="#ppt_x"/>
                                          </p:val>
                                        </p:tav>
                                        <p:tav tm="100000">
                                          <p:val>
                                            <p:strVal val="#ppt_x"/>
                                          </p:val>
                                        </p:tav>
                                      </p:tavLst>
                                    </p:anim>
                                    <p:anim calcmode="lin" valueType="num">
                                      <p:cBhvr>
                                        <p:cTn id="23"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1000"/>
                                        <p:tgtEl>
                                          <p:spTgt spid="2052"/>
                                        </p:tgtEl>
                                      </p:cBhvr>
                                    </p:animEffect>
                                    <p:anim calcmode="lin" valueType="num">
                                      <p:cBhvr>
                                        <p:cTn id="29" dur="1000" fill="hold"/>
                                        <p:tgtEl>
                                          <p:spTgt spid="2052"/>
                                        </p:tgtEl>
                                        <p:attrNameLst>
                                          <p:attrName>ppt_x</p:attrName>
                                        </p:attrNameLst>
                                      </p:cBhvr>
                                      <p:tavLst>
                                        <p:tav tm="0">
                                          <p:val>
                                            <p:strVal val="#ppt_x"/>
                                          </p:val>
                                        </p:tav>
                                        <p:tav tm="100000">
                                          <p:val>
                                            <p:strVal val="#ppt_x"/>
                                          </p:val>
                                        </p:tav>
                                      </p:tavLst>
                                    </p:anim>
                                    <p:anim calcmode="lin" valueType="num">
                                      <p:cBhvr>
                                        <p:cTn id="30"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arn(inVertical)">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arn(inVertic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arn(inVertical)">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2" grpId="0" animBg="1"/>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14" name="TextBox 5"/>
          <p:cNvSpPr txBox="1"/>
          <p:nvPr/>
        </p:nvSpPr>
        <p:spPr>
          <a:xfrm>
            <a:off x="1" y="762000"/>
            <a:ext cx="9145604" cy="584775"/>
          </a:xfrm>
          <a:prstGeom prst="rect">
            <a:avLst/>
          </a:prstGeom>
          <a:noFill/>
        </p:spPr>
        <p:txBody>
          <a:bodyPr wrap="square" rtlCol="0">
            <a:spAutoFit/>
          </a:bodyPr>
          <a:lstStyle/>
          <a:p>
            <a:pPr algn="ctr"/>
            <a:r>
              <a:rPr lang="en-US" sz="3200" b="1" dirty="0">
                <a:solidFill>
                  <a:srgbClr val="FF0000"/>
                </a:solidFill>
                <a:latin typeface="Calibri" pitchFamily="34" charset="0"/>
                <a:cs typeface="Calibri" pitchFamily="34" charset="0"/>
              </a:rPr>
              <a:t>Type of sugar and nitrogen bases in DNA &amp; RNA</a:t>
            </a:r>
            <a:endParaRPr lang="en-US" sz="3200" b="1" dirty="0">
              <a:solidFill>
                <a:srgbClr val="FF0000"/>
              </a:solidFill>
            </a:endParaRPr>
          </a:p>
        </p:txBody>
      </p:sp>
      <p:sp>
        <p:nvSpPr>
          <p:cNvPr id="17" name="مستطيل 16"/>
          <p:cNvSpPr/>
          <p:nvPr/>
        </p:nvSpPr>
        <p:spPr>
          <a:xfrm>
            <a:off x="7972024" y="1340960"/>
            <a:ext cx="989948" cy="461665"/>
          </a:xfrm>
          <a:prstGeom prst="rect">
            <a:avLst/>
          </a:prstGeom>
        </p:spPr>
        <p:txBody>
          <a:bodyPr wrap="square">
            <a:spAutoFit/>
          </a:bodyPr>
          <a:lstStyle/>
          <a:p>
            <a:r>
              <a:rPr lang="en-US" sz="2400" b="1" dirty="0">
                <a:solidFill>
                  <a:srgbClr val="FF0000"/>
                </a:solidFill>
              </a:rPr>
              <a:t>LO. </a:t>
            </a:r>
            <a:r>
              <a:rPr lang="en-US" sz="2400" b="1" dirty="0" smtClean="0">
                <a:solidFill>
                  <a:srgbClr val="FF0000"/>
                </a:solidFill>
              </a:rPr>
              <a:t>1</a:t>
            </a:r>
            <a:endParaRPr lang="en-US" sz="2400" b="1" dirty="0">
              <a:solidFill>
                <a:srgbClr val="FF0000"/>
              </a:solidFill>
            </a:endParaRPr>
          </a:p>
        </p:txBody>
      </p:sp>
      <p:pic>
        <p:nvPicPr>
          <p:cNvPr id="11" name="Picture 2" descr="C:\Users\Intel\Desktop\MGD 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 y="0"/>
            <a:ext cx="9144000" cy="712787"/>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6" descr="http://ib.bioninja.com.au/_Media/nucleotide-rna-vs-dna_med.jpeg"/>
          <p:cNvPicPr>
            <a:picLocks/>
          </p:cNvPicPr>
          <p:nvPr/>
        </p:nvPicPr>
        <p:blipFill rotWithShape="1">
          <a:blip r:embed="rId4">
            <a:extLst>
              <a:ext uri="{28A0092B-C50C-407E-A947-70E740481C1C}">
                <a14:useLocalDpi xmlns:a14="http://schemas.microsoft.com/office/drawing/2010/main" val="0"/>
              </a:ext>
            </a:extLst>
          </a:blip>
          <a:srcRect l="55614" t="5923" r="20197" b="44405"/>
          <a:stretch/>
        </p:blipFill>
        <p:spPr bwMode="auto">
          <a:xfrm>
            <a:off x="228600" y="1918264"/>
            <a:ext cx="2392974" cy="2044135"/>
          </a:xfrm>
          <a:prstGeom prst="rect">
            <a:avLst/>
          </a:prstGeom>
          <a:noFill/>
          <a:ln>
            <a:noFill/>
          </a:ln>
        </p:spPr>
      </p:pic>
      <p:pic>
        <p:nvPicPr>
          <p:cNvPr id="15" name="Content Placeholder 6" descr="http://ib.bioninja.com.au/_Media/nucleotide-rna-vs-dna_med.jpeg"/>
          <p:cNvPicPr>
            <a:picLocks/>
          </p:cNvPicPr>
          <p:nvPr/>
        </p:nvPicPr>
        <p:blipFill rotWithShape="1">
          <a:blip r:embed="rId4">
            <a:extLst>
              <a:ext uri="{28A0092B-C50C-407E-A947-70E740481C1C}">
                <a14:useLocalDpi xmlns:a14="http://schemas.microsoft.com/office/drawing/2010/main" val="0"/>
              </a:ext>
            </a:extLst>
          </a:blip>
          <a:srcRect l="1202" t="7627" r="74533" b="43343"/>
          <a:stretch/>
        </p:blipFill>
        <p:spPr bwMode="auto">
          <a:xfrm>
            <a:off x="4814667" y="1955775"/>
            <a:ext cx="2286000" cy="2209800"/>
          </a:xfrm>
          <a:prstGeom prst="rect">
            <a:avLst/>
          </a:prstGeom>
          <a:noFill/>
          <a:ln>
            <a:noFill/>
          </a:ln>
        </p:spPr>
      </p:pic>
      <p:pic>
        <p:nvPicPr>
          <p:cNvPr id="16" name="Content Placeholder 6" descr="http://ib.bioninja.com.au/_Media/nucleotide-rna-vs-dna_med.jpeg"/>
          <p:cNvPicPr>
            <a:picLocks/>
          </p:cNvPicPr>
          <p:nvPr/>
        </p:nvPicPr>
        <p:blipFill rotWithShape="1">
          <a:blip r:embed="rId4">
            <a:extLst>
              <a:ext uri="{28A0092B-C50C-407E-A947-70E740481C1C}">
                <a14:useLocalDpi xmlns:a14="http://schemas.microsoft.com/office/drawing/2010/main" val="0"/>
              </a:ext>
            </a:extLst>
          </a:blip>
          <a:srcRect l="73245" t="56692" r="20891" b="31789"/>
          <a:stretch/>
        </p:blipFill>
        <p:spPr bwMode="auto">
          <a:xfrm>
            <a:off x="1787435" y="3962399"/>
            <a:ext cx="914400" cy="720969"/>
          </a:xfrm>
          <a:prstGeom prst="rect">
            <a:avLst/>
          </a:prstGeom>
          <a:noFill/>
          <a:ln>
            <a:noFill/>
          </a:ln>
        </p:spPr>
      </p:pic>
      <p:pic>
        <p:nvPicPr>
          <p:cNvPr id="18" name="Content Placeholder 6" descr="http://ib.bioninja.com.au/_Media/nucleotide-rna-vs-dna_med.jpeg"/>
          <p:cNvPicPr>
            <a:picLocks/>
          </p:cNvPicPr>
          <p:nvPr/>
        </p:nvPicPr>
        <p:blipFill rotWithShape="1">
          <a:blip r:embed="rId4">
            <a:extLst>
              <a:ext uri="{28A0092B-C50C-407E-A947-70E740481C1C}">
                <a14:useLocalDpi xmlns:a14="http://schemas.microsoft.com/office/drawing/2010/main" val="0"/>
              </a:ext>
            </a:extLst>
          </a:blip>
          <a:srcRect l="19930" t="56209" r="75141" b="30481"/>
          <a:stretch/>
        </p:blipFill>
        <p:spPr bwMode="auto">
          <a:xfrm>
            <a:off x="6469380" y="4109937"/>
            <a:ext cx="776067" cy="628023"/>
          </a:xfrm>
          <a:prstGeom prst="rect">
            <a:avLst/>
          </a:prstGeom>
          <a:noFill/>
          <a:ln>
            <a:noFill/>
          </a:ln>
        </p:spPr>
      </p:pic>
      <p:pic>
        <p:nvPicPr>
          <p:cNvPr id="19" name="Content Placeholder 6" descr="http://ib.bioninja.com.au/_Media/nucleotide-rna-vs-dna_med.jpeg"/>
          <p:cNvPicPr>
            <a:picLocks/>
          </p:cNvPicPr>
          <p:nvPr/>
        </p:nvPicPr>
        <p:blipFill rotWithShape="1">
          <a:blip r:embed="rId4">
            <a:extLst>
              <a:ext uri="{28A0092B-C50C-407E-A947-70E740481C1C}">
                <a14:useLocalDpi xmlns:a14="http://schemas.microsoft.com/office/drawing/2010/main" val="0"/>
              </a:ext>
            </a:extLst>
          </a:blip>
          <a:srcRect l="79347" t="28415" b="40779"/>
          <a:stretch/>
        </p:blipFill>
        <p:spPr bwMode="auto">
          <a:xfrm>
            <a:off x="2621573" y="2819400"/>
            <a:ext cx="1759357" cy="1346175"/>
          </a:xfrm>
          <a:prstGeom prst="rect">
            <a:avLst/>
          </a:prstGeom>
          <a:noFill/>
          <a:ln>
            <a:noFill/>
          </a:ln>
        </p:spPr>
      </p:pic>
      <p:pic>
        <p:nvPicPr>
          <p:cNvPr id="20" name="Content Placeholder 6" descr="http://ib.bioninja.com.au/_Media/nucleotide-rna-vs-dna_med.jpeg"/>
          <p:cNvPicPr>
            <a:picLocks/>
          </p:cNvPicPr>
          <p:nvPr/>
        </p:nvPicPr>
        <p:blipFill rotWithShape="1">
          <a:blip r:embed="rId4">
            <a:extLst>
              <a:ext uri="{28A0092B-C50C-407E-A947-70E740481C1C}">
                <a14:useLocalDpi xmlns:a14="http://schemas.microsoft.com/office/drawing/2010/main" val="0"/>
              </a:ext>
            </a:extLst>
          </a:blip>
          <a:srcRect l="25817" t="25166" r="55329" b="36325"/>
          <a:stretch/>
        </p:blipFill>
        <p:spPr bwMode="auto">
          <a:xfrm>
            <a:off x="7100667" y="2737512"/>
            <a:ext cx="1584365" cy="1719185"/>
          </a:xfrm>
          <a:prstGeom prst="rect">
            <a:avLst/>
          </a:prstGeom>
          <a:noFill/>
          <a:ln>
            <a:noFill/>
          </a:ln>
        </p:spPr>
      </p:pic>
      <p:pic>
        <p:nvPicPr>
          <p:cNvPr id="21" name="Content Placeholder 6" descr="http://ib.bioninja.com.au/_Media/nucleotide-rna-vs-dna_med.jpeg"/>
          <p:cNvPicPr>
            <a:picLocks/>
          </p:cNvPicPr>
          <p:nvPr/>
        </p:nvPicPr>
        <p:blipFill rotWithShape="1">
          <a:blip r:embed="rId4">
            <a:extLst>
              <a:ext uri="{28A0092B-C50C-407E-A947-70E740481C1C}">
                <a14:useLocalDpi xmlns:a14="http://schemas.microsoft.com/office/drawing/2010/main" val="0"/>
              </a:ext>
            </a:extLst>
          </a:blip>
          <a:srcRect l="62564" t="67892" r="16221" b="17776"/>
          <a:stretch/>
        </p:blipFill>
        <p:spPr bwMode="auto">
          <a:xfrm>
            <a:off x="528639" y="4835769"/>
            <a:ext cx="2390338" cy="661194"/>
          </a:xfrm>
          <a:prstGeom prst="rect">
            <a:avLst/>
          </a:prstGeom>
          <a:noFill/>
          <a:ln>
            <a:noFill/>
          </a:ln>
        </p:spPr>
      </p:pic>
      <p:pic>
        <p:nvPicPr>
          <p:cNvPr id="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6647" r="44953"/>
          <a:stretch/>
        </p:blipFill>
        <p:spPr bwMode="auto">
          <a:xfrm>
            <a:off x="5471160" y="4683368"/>
            <a:ext cx="199644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77922" y="5674408"/>
            <a:ext cx="2374711" cy="4534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DNA Nucleotide </a:t>
            </a:r>
            <a:endParaRPr lang="en-US" b="1" dirty="0">
              <a:solidFill>
                <a:srgbClr val="FF0000"/>
              </a:solidFill>
            </a:endParaRPr>
          </a:p>
        </p:txBody>
      </p:sp>
      <p:sp>
        <p:nvSpPr>
          <p:cNvPr id="26" name="Rectangle 25"/>
          <p:cNvSpPr/>
          <p:nvPr/>
        </p:nvSpPr>
        <p:spPr>
          <a:xfrm>
            <a:off x="5597313" y="5632678"/>
            <a:ext cx="2374711" cy="4534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RNA Nucleotide </a:t>
            </a:r>
            <a:endParaRPr lang="en-US" b="1" dirty="0">
              <a:solidFill>
                <a:srgbClr val="FF0000"/>
              </a:solidFill>
            </a:endParaRPr>
          </a:p>
        </p:txBody>
      </p:sp>
    </p:spTree>
    <p:extLst>
      <p:ext uri="{BB962C8B-B14F-4D97-AF65-F5344CB8AC3E}">
        <p14:creationId xmlns:p14="http://schemas.microsoft.com/office/powerpoint/2010/main" val="345028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2000"/>
                                        <p:tgtEl>
                                          <p:spTgt spid="16"/>
                                        </p:tgtEl>
                                      </p:cBhvr>
                                    </p:animEffect>
                                    <p:anim calcmode="lin" valueType="num">
                                      <p:cBhvr>
                                        <p:cTn id="21" dur="2000" fill="hold"/>
                                        <p:tgtEl>
                                          <p:spTgt spid="16"/>
                                        </p:tgtEl>
                                        <p:attrNameLst>
                                          <p:attrName>ppt_w</p:attrName>
                                        </p:attrNameLst>
                                      </p:cBhvr>
                                      <p:tavLst>
                                        <p:tav tm="0" fmla="#ppt_w*sin(2.5*pi*$)">
                                          <p:val>
                                            <p:fltVal val="0"/>
                                          </p:val>
                                        </p:tav>
                                        <p:tav tm="100000">
                                          <p:val>
                                            <p:fltVal val="1"/>
                                          </p:val>
                                        </p:tav>
                                      </p:tavLst>
                                    </p:anim>
                                    <p:anim calcmode="lin" valueType="num">
                                      <p:cBhvr>
                                        <p:cTn id="22"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2000"/>
                                        <p:tgtEl>
                                          <p:spTgt spid="18"/>
                                        </p:tgtEl>
                                      </p:cBhvr>
                                    </p:animEffect>
                                    <p:anim calcmode="lin" valueType="num">
                                      <p:cBhvr>
                                        <p:cTn id="54" dur="2000" fill="hold"/>
                                        <p:tgtEl>
                                          <p:spTgt spid="18"/>
                                        </p:tgtEl>
                                        <p:attrNameLst>
                                          <p:attrName>ppt_w</p:attrName>
                                        </p:attrNameLst>
                                      </p:cBhvr>
                                      <p:tavLst>
                                        <p:tav tm="0" fmla="#ppt_w*sin(2.5*pi*$)">
                                          <p:val>
                                            <p:fltVal val="0"/>
                                          </p:val>
                                        </p:tav>
                                        <p:tav tm="100000">
                                          <p:val>
                                            <p:fltVal val="1"/>
                                          </p:val>
                                        </p:tav>
                                      </p:tavLst>
                                    </p:anim>
                                    <p:anim calcmode="lin" valueType="num">
                                      <p:cBhvr>
                                        <p:cTn id="55"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1000"/>
                                        <p:tgtEl>
                                          <p:spTgt spid="22"/>
                                        </p:tgtEl>
                                      </p:cBhvr>
                                    </p:animEffect>
                                    <p:anim calcmode="lin" valueType="num">
                                      <p:cBhvr>
                                        <p:cTn id="61" dur="1000" fill="hold"/>
                                        <p:tgtEl>
                                          <p:spTgt spid="22"/>
                                        </p:tgtEl>
                                        <p:attrNameLst>
                                          <p:attrName>ppt_x</p:attrName>
                                        </p:attrNameLst>
                                      </p:cBhvr>
                                      <p:tavLst>
                                        <p:tav tm="0">
                                          <p:val>
                                            <p:strVal val="#ppt_x"/>
                                          </p:val>
                                        </p:tav>
                                        <p:tav tm="100000">
                                          <p:val>
                                            <p:strVal val="#ppt_x"/>
                                          </p:val>
                                        </p:tav>
                                      </p:tavLst>
                                    </p:anim>
                                    <p:anim calcmode="lin" valueType="num">
                                      <p:cBhvr>
                                        <p:cTn id="6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14" name="TextBox 5"/>
          <p:cNvSpPr txBox="1"/>
          <p:nvPr/>
        </p:nvSpPr>
        <p:spPr>
          <a:xfrm>
            <a:off x="1" y="762000"/>
            <a:ext cx="9145604" cy="584775"/>
          </a:xfrm>
          <a:prstGeom prst="rect">
            <a:avLst/>
          </a:prstGeom>
          <a:noFill/>
        </p:spPr>
        <p:txBody>
          <a:bodyPr wrap="square" rtlCol="0">
            <a:spAutoFit/>
          </a:bodyPr>
          <a:lstStyle/>
          <a:p>
            <a:r>
              <a:rPr lang="en-GB" sz="3200" b="1" dirty="0" smtClean="0">
                <a:solidFill>
                  <a:srgbClr val="FF0000"/>
                </a:solidFill>
              </a:rPr>
              <a:t>     Nucleotides                                                        </a:t>
            </a:r>
            <a:r>
              <a:rPr lang="en-GB" sz="2400" b="1" dirty="0" smtClean="0">
                <a:solidFill>
                  <a:srgbClr val="FF0000"/>
                </a:solidFill>
              </a:rPr>
              <a:t>LO.1</a:t>
            </a:r>
            <a:r>
              <a:rPr lang="en-GB" sz="3200" b="1" dirty="0" smtClean="0">
                <a:solidFill>
                  <a:srgbClr val="FF0000"/>
                </a:solidFill>
              </a:rPr>
              <a:t> </a:t>
            </a:r>
            <a:endParaRPr lang="en-US" sz="3200" b="1" dirty="0">
              <a:solidFill>
                <a:srgbClr val="FF0000"/>
              </a:solidFill>
            </a:endParaRPr>
          </a:p>
        </p:txBody>
      </p:sp>
      <p:pic>
        <p:nvPicPr>
          <p:cNvPr id="11" name="Picture 2" descr="C:\Users\Intel\Desktop\MGD 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 y="0"/>
            <a:ext cx="9144000" cy="71278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HP EliteBook 2540p\Desktop\تنزيل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331" y="1346775"/>
            <a:ext cx="3712191" cy="1887744"/>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346775"/>
            <a:ext cx="4299714" cy="1491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9782" y="3234519"/>
            <a:ext cx="3511932" cy="2358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785" y="3384643"/>
            <a:ext cx="4039737" cy="192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191069" y="5592739"/>
            <a:ext cx="3411940" cy="53510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FF0000"/>
                </a:solidFill>
              </a:rPr>
              <a:t>Deoxribonucleotide</a:t>
            </a:r>
            <a:r>
              <a:rPr lang="en-US" b="1" dirty="0" smtClean="0">
                <a:solidFill>
                  <a:srgbClr val="FF0000"/>
                </a:solidFill>
              </a:rPr>
              <a:t> in DNA</a:t>
            </a:r>
            <a:endParaRPr lang="en-US" b="1" dirty="0">
              <a:solidFill>
                <a:srgbClr val="FF0000"/>
              </a:solidFill>
            </a:endParaRPr>
          </a:p>
        </p:txBody>
      </p:sp>
      <p:sp>
        <p:nvSpPr>
          <p:cNvPr id="21" name="Rounded Rectangle 20"/>
          <p:cNvSpPr/>
          <p:nvPr/>
        </p:nvSpPr>
        <p:spPr>
          <a:xfrm>
            <a:off x="5486400" y="5592739"/>
            <a:ext cx="3385314" cy="53510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FF0000"/>
                </a:solidFill>
              </a:rPr>
              <a:t>Ribonucleotide</a:t>
            </a:r>
            <a:r>
              <a:rPr lang="en-US" b="1" dirty="0" smtClean="0">
                <a:solidFill>
                  <a:srgbClr val="FF0000"/>
                </a:solidFill>
              </a:rPr>
              <a:t> </a:t>
            </a:r>
            <a:r>
              <a:rPr lang="en-US" b="1" dirty="0">
                <a:solidFill>
                  <a:srgbClr val="FF0000"/>
                </a:solidFill>
              </a:rPr>
              <a:t>in </a:t>
            </a:r>
            <a:r>
              <a:rPr lang="en-US" b="1" dirty="0" smtClean="0">
                <a:solidFill>
                  <a:srgbClr val="FF0000"/>
                </a:solidFill>
              </a:rPr>
              <a:t>RNA</a:t>
            </a:r>
            <a:endParaRPr lang="en-US" b="1" dirty="0">
              <a:solidFill>
                <a:srgbClr val="FF0000"/>
              </a:solidFill>
            </a:endParaRPr>
          </a:p>
        </p:txBody>
      </p:sp>
    </p:spTree>
    <p:extLst>
      <p:ext uri="{BB962C8B-B14F-4D97-AF65-F5344CB8AC3E}">
        <p14:creationId xmlns:p14="http://schemas.microsoft.com/office/powerpoint/2010/main" val="212873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fade">
                                      <p:cBhvr>
                                        <p:cTn id="21" dur="1000"/>
                                        <p:tgtEl>
                                          <p:spTgt spid="3078"/>
                                        </p:tgtEl>
                                      </p:cBhvr>
                                    </p:animEffect>
                                    <p:anim calcmode="lin" valueType="num">
                                      <p:cBhvr>
                                        <p:cTn id="22" dur="1000" fill="hold"/>
                                        <p:tgtEl>
                                          <p:spTgt spid="3078"/>
                                        </p:tgtEl>
                                        <p:attrNameLst>
                                          <p:attrName>ppt_x</p:attrName>
                                        </p:attrNameLst>
                                      </p:cBhvr>
                                      <p:tavLst>
                                        <p:tav tm="0">
                                          <p:val>
                                            <p:strVal val="#ppt_x"/>
                                          </p:val>
                                        </p:tav>
                                        <p:tav tm="100000">
                                          <p:val>
                                            <p:strVal val="#ppt_x"/>
                                          </p:val>
                                        </p:tav>
                                      </p:tavLst>
                                    </p:anim>
                                    <p:anim calcmode="lin" valueType="num">
                                      <p:cBhvr>
                                        <p:cTn id="23"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81"/>
                                        </p:tgtEl>
                                        <p:attrNameLst>
                                          <p:attrName>style.visibility</p:attrName>
                                        </p:attrNameLst>
                                      </p:cBhvr>
                                      <p:to>
                                        <p:strVal val="visible"/>
                                      </p:to>
                                    </p:set>
                                    <p:animEffect transition="in" filter="fade">
                                      <p:cBhvr>
                                        <p:cTn id="28" dur="1000"/>
                                        <p:tgtEl>
                                          <p:spTgt spid="3081"/>
                                        </p:tgtEl>
                                      </p:cBhvr>
                                    </p:animEffect>
                                    <p:anim calcmode="lin" valueType="num">
                                      <p:cBhvr>
                                        <p:cTn id="29" dur="1000" fill="hold"/>
                                        <p:tgtEl>
                                          <p:spTgt spid="3081"/>
                                        </p:tgtEl>
                                        <p:attrNameLst>
                                          <p:attrName>ppt_x</p:attrName>
                                        </p:attrNameLst>
                                      </p:cBhvr>
                                      <p:tavLst>
                                        <p:tav tm="0">
                                          <p:val>
                                            <p:strVal val="#ppt_x"/>
                                          </p:val>
                                        </p:tav>
                                        <p:tav tm="100000">
                                          <p:val>
                                            <p:strVal val="#ppt_x"/>
                                          </p:val>
                                        </p:tav>
                                      </p:tavLst>
                                    </p:anim>
                                    <p:anim calcmode="lin" valueType="num">
                                      <p:cBhvr>
                                        <p:cTn id="30" dur="1000" fill="hold"/>
                                        <p:tgtEl>
                                          <p:spTgt spid="308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79"/>
                                        </p:tgtEl>
                                        <p:attrNameLst>
                                          <p:attrName>style.visibility</p:attrName>
                                        </p:attrNameLst>
                                      </p:cBhvr>
                                      <p:to>
                                        <p:strVal val="visible"/>
                                      </p:to>
                                    </p:set>
                                    <p:animEffect transition="in" filter="fade">
                                      <p:cBhvr>
                                        <p:cTn id="42" dur="1000"/>
                                        <p:tgtEl>
                                          <p:spTgt spid="3079"/>
                                        </p:tgtEl>
                                      </p:cBhvr>
                                    </p:animEffect>
                                    <p:anim calcmode="lin" valueType="num">
                                      <p:cBhvr>
                                        <p:cTn id="43" dur="1000" fill="hold"/>
                                        <p:tgtEl>
                                          <p:spTgt spid="3079"/>
                                        </p:tgtEl>
                                        <p:attrNameLst>
                                          <p:attrName>ppt_x</p:attrName>
                                        </p:attrNameLst>
                                      </p:cBhvr>
                                      <p:tavLst>
                                        <p:tav tm="0">
                                          <p:val>
                                            <p:strVal val="#ppt_x"/>
                                          </p:val>
                                        </p:tav>
                                        <p:tav tm="100000">
                                          <p:val>
                                            <p:strVal val="#ppt_x"/>
                                          </p:val>
                                        </p:tav>
                                      </p:tavLst>
                                    </p:anim>
                                    <p:anim calcmode="lin" valueType="num">
                                      <p:cBhvr>
                                        <p:cTn id="44" dur="1000" fill="hold"/>
                                        <p:tgtEl>
                                          <p:spTgt spid="307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080"/>
                                        </p:tgtEl>
                                        <p:attrNameLst>
                                          <p:attrName>style.visibility</p:attrName>
                                        </p:attrNameLst>
                                      </p:cBhvr>
                                      <p:to>
                                        <p:strVal val="visible"/>
                                      </p:to>
                                    </p:set>
                                    <p:animEffect transition="in" filter="fade">
                                      <p:cBhvr>
                                        <p:cTn id="49" dur="1000"/>
                                        <p:tgtEl>
                                          <p:spTgt spid="3080"/>
                                        </p:tgtEl>
                                      </p:cBhvr>
                                    </p:animEffect>
                                    <p:anim calcmode="lin" valueType="num">
                                      <p:cBhvr>
                                        <p:cTn id="50" dur="1000" fill="hold"/>
                                        <p:tgtEl>
                                          <p:spTgt spid="3080"/>
                                        </p:tgtEl>
                                        <p:attrNameLst>
                                          <p:attrName>ppt_x</p:attrName>
                                        </p:attrNameLst>
                                      </p:cBhvr>
                                      <p:tavLst>
                                        <p:tav tm="0">
                                          <p:val>
                                            <p:strVal val="#ppt_x"/>
                                          </p:val>
                                        </p:tav>
                                        <p:tav tm="100000">
                                          <p:val>
                                            <p:strVal val="#ppt_x"/>
                                          </p:val>
                                        </p:tav>
                                      </p:tavLst>
                                    </p:anim>
                                    <p:anim calcmode="lin" valueType="num">
                                      <p:cBhvr>
                                        <p:cTn id="51" dur="1000" fill="hold"/>
                                        <p:tgtEl>
                                          <p:spTgt spid="30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P spid="2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7448</TotalTime>
  <Words>1394</Words>
  <Application>Microsoft Office PowerPoint</Application>
  <PresentationFormat>عرض على الشاشة (3:4)‏</PresentationFormat>
  <Paragraphs>175</Paragraphs>
  <Slides>28</Slides>
  <Notes>0</Notes>
  <HiddenSlides>0</HiddenSlides>
  <MMClips>0</MMClips>
  <ScaleCrop>false</ScaleCrop>
  <HeadingPairs>
    <vt:vector size="4" baseType="variant">
      <vt:variant>
        <vt:lpstr>نسق</vt:lpstr>
      </vt:variant>
      <vt:variant>
        <vt:i4>1</vt:i4>
      </vt:variant>
      <vt:variant>
        <vt:lpstr>عناوين الشرائح</vt:lpstr>
      </vt:variant>
      <vt:variant>
        <vt:i4>28</vt:i4>
      </vt:variant>
    </vt:vector>
  </HeadingPairs>
  <TitlesOfParts>
    <vt:vector size="29"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rg-adguard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Maher</cp:lastModifiedBy>
  <cp:revision>295</cp:revision>
  <dcterms:created xsi:type="dcterms:W3CDTF">2018-09-07T18:41:02Z</dcterms:created>
  <dcterms:modified xsi:type="dcterms:W3CDTF">2025-04-05T20:39:22Z</dcterms:modified>
</cp:coreProperties>
</file>